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22"/>
  </p:notesMasterIdLst>
  <p:sldIdLst>
    <p:sldId id="290" r:id="rId2"/>
    <p:sldId id="292" r:id="rId3"/>
    <p:sldId id="329" r:id="rId4"/>
    <p:sldId id="342" r:id="rId5"/>
    <p:sldId id="346" r:id="rId6"/>
    <p:sldId id="343" r:id="rId7"/>
    <p:sldId id="334" r:id="rId8"/>
    <p:sldId id="328" r:id="rId9"/>
    <p:sldId id="344" r:id="rId10"/>
    <p:sldId id="345" r:id="rId11"/>
    <p:sldId id="350" r:id="rId12"/>
    <p:sldId id="351" r:id="rId13"/>
    <p:sldId id="348" r:id="rId14"/>
    <p:sldId id="315" r:id="rId15"/>
    <p:sldId id="321" r:id="rId16"/>
    <p:sldId id="349" r:id="rId17"/>
    <p:sldId id="333" r:id="rId18"/>
    <p:sldId id="313" r:id="rId19"/>
    <p:sldId id="309" r:id="rId20"/>
    <p:sldId id="308" r:id="rId21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우재" initials="김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3375" autoAdjust="0"/>
  </p:normalViewPr>
  <p:slideViewPr>
    <p:cSldViewPr>
      <p:cViewPr varScale="1">
        <p:scale>
          <a:sx n="38" d="100"/>
          <a:sy n="38" d="100"/>
        </p:scale>
        <p:origin x="-58" y="-27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대기했던 경험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진료실</c:v>
                </c:pt>
                <c:pt idx="1">
                  <c:v>운전면허시험장</c:v>
                </c:pt>
                <c:pt idx="2">
                  <c:v>동네슈퍼</c:v>
                </c:pt>
                <c:pt idx="3">
                  <c:v>공항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26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D-4F62-B566-F851820EF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77929600"/>
        <c:axId val="190993536"/>
      </c:barChart>
      <c:catAx>
        <c:axId val="17792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0993536"/>
        <c:crosses val="autoZero"/>
        <c:auto val="1"/>
        <c:lblAlgn val="ctr"/>
        <c:lblOffset val="100"/>
        <c:noMultiLvlLbl val="0"/>
      </c:catAx>
      <c:valAx>
        <c:axId val="1909935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792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40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jp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9.jp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jpg"/><Relationship Id="rId7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42.jp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Excel_Worksheet2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8" name="AutoShape 2"/>
          <p:cNvSpPr>
            <a:spLocks/>
          </p:cNvSpPr>
          <p:nvPr/>
        </p:nvSpPr>
        <p:spPr bwMode="auto">
          <a:xfrm>
            <a:off x="-9525" y="7938"/>
            <a:ext cx="7319963" cy="9763125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3600" b="1" u="sng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865438" y="5140325"/>
            <a:ext cx="9371012" cy="4614863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2849563" y="8631"/>
            <a:ext cx="10155237" cy="9764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225" y="0"/>
                </a:lnTo>
                <a:lnTo>
                  <a:pt x="21600" y="20149"/>
                </a:lnTo>
                <a:lnTo>
                  <a:pt x="21600" y="21600"/>
                </a:lnTo>
                <a:lnTo>
                  <a:pt x="2071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1998325" y="-6350"/>
            <a:ext cx="1003300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68203" y="3112230"/>
            <a:ext cx="6045522" cy="2841291"/>
          </a:xfrm>
        </p:spPr>
        <p:txBody>
          <a:bodyPr anchor="t"/>
          <a:lstStyle/>
          <a:p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종합설계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/>
            </a:r>
            <a:b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</a:br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프로젝트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/>
            </a:r>
            <a:b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</a:br>
            <a:r>
              <a:rPr lang="en-US" altLang="ko-KR" sz="3600" u="sng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                              </a:t>
            </a:r>
            <a:r>
              <a:rPr lang="ko-KR" altLang="en-US" sz="3600" b="1" u="sng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 자유시간</a:t>
            </a:r>
            <a:endParaRPr lang="en-US" altLang="en-US" sz="6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286500" y="6766718"/>
            <a:ext cx="36718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AF5431-6D2D-4BDB-A2CF-4E2D9D117D4B}"/>
              </a:ext>
            </a:extLst>
          </p:cNvPr>
          <p:cNvSpPr txBox="1"/>
          <p:nvPr/>
        </p:nvSpPr>
        <p:spPr>
          <a:xfrm>
            <a:off x="6313725" y="7160438"/>
            <a:ext cx="367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err="1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98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부가 기능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2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2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5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알림 </a:t>
            </a:r>
            <a:endParaRPr lang="en-US" altLang="en-US" sz="2000" b="1" dirty="0"/>
          </a:p>
        </p:txBody>
      </p:sp>
      <p:sp>
        <p:nvSpPr>
          <p:cNvPr id="26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업무 선택</a:t>
            </a:r>
            <a:endParaRPr lang="en-US" altLang="en-US" sz="2000" b="1" dirty="0"/>
          </a:p>
        </p:txBody>
      </p:sp>
      <p:sp>
        <p:nvSpPr>
          <p:cNvPr id="31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2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개발 계획</a:t>
            </a:r>
            <a:endParaRPr lang="en-US" altLang="en-US" sz="2000" b="1" dirty="0"/>
          </a:p>
        </p:txBody>
      </p:sp>
      <p:sp>
        <p:nvSpPr>
          <p:cNvPr id="34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취소 및 순서 미루기</a:t>
            </a:r>
            <a:endParaRPr lang="en-US" altLang="en-US" sz="2000" b="1" dirty="0"/>
          </a:p>
        </p:txBody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xmlns="" id="{AD6E8B16-2BF9-4581-8EC9-4CA9DB819F19}"/>
              </a:ext>
            </a:extLst>
          </p:cNvPr>
          <p:cNvSpPr>
            <a:spLocks/>
          </p:cNvSpPr>
          <p:nvPr/>
        </p:nvSpPr>
        <p:spPr bwMode="auto">
          <a:xfrm>
            <a:off x="2344475" y="3652664"/>
            <a:ext cx="413509" cy="3453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50"/>
                </a:moveTo>
                <a:lnTo>
                  <a:pt x="1708" y="14450"/>
                </a:lnTo>
                <a:lnTo>
                  <a:pt x="1708" y="7351"/>
                </a:lnTo>
                <a:lnTo>
                  <a:pt x="0" y="7351"/>
                </a:lnTo>
                <a:lnTo>
                  <a:pt x="0" y="14450"/>
                </a:lnTo>
                <a:close/>
                <a:moveTo>
                  <a:pt x="2581" y="16968"/>
                </a:moveTo>
                <a:lnTo>
                  <a:pt x="4479" y="16968"/>
                </a:lnTo>
                <a:lnTo>
                  <a:pt x="4479" y="4834"/>
                </a:lnTo>
                <a:lnTo>
                  <a:pt x="2581" y="4834"/>
                </a:lnTo>
                <a:lnTo>
                  <a:pt x="2581" y="16968"/>
                </a:lnTo>
                <a:close/>
                <a:moveTo>
                  <a:pt x="19892" y="7351"/>
                </a:moveTo>
                <a:lnTo>
                  <a:pt x="19892" y="14450"/>
                </a:lnTo>
                <a:lnTo>
                  <a:pt x="21600" y="14450"/>
                </a:lnTo>
                <a:lnTo>
                  <a:pt x="21600" y="7351"/>
                </a:lnTo>
                <a:lnTo>
                  <a:pt x="19892" y="7351"/>
                </a:lnTo>
                <a:close/>
                <a:moveTo>
                  <a:pt x="17121" y="16968"/>
                </a:moveTo>
                <a:lnTo>
                  <a:pt x="18829" y="16968"/>
                </a:lnTo>
                <a:lnTo>
                  <a:pt x="18829" y="4834"/>
                </a:lnTo>
                <a:lnTo>
                  <a:pt x="17121" y="4834"/>
                </a:lnTo>
                <a:lnTo>
                  <a:pt x="17121" y="16968"/>
                </a:lnTo>
                <a:close/>
                <a:moveTo>
                  <a:pt x="14881" y="0"/>
                </a:moveTo>
                <a:lnTo>
                  <a:pt x="6757" y="0"/>
                </a:lnTo>
                <a:cubicBezTo>
                  <a:pt x="6036" y="0"/>
                  <a:pt x="5353" y="957"/>
                  <a:pt x="5353" y="1863"/>
                </a:cubicBezTo>
                <a:lnTo>
                  <a:pt x="5353" y="19989"/>
                </a:lnTo>
                <a:cubicBezTo>
                  <a:pt x="5353" y="20895"/>
                  <a:pt x="6036" y="21600"/>
                  <a:pt x="6757" y="21600"/>
                </a:cubicBezTo>
                <a:lnTo>
                  <a:pt x="14881" y="21600"/>
                </a:lnTo>
                <a:cubicBezTo>
                  <a:pt x="15564" y="21600"/>
                  <a:pt x="16247" y="20895"/>
                  <a:pt x="16247" y="19989"/>
                </a:cubicBezTo>
                <a:lnTo>
                  <a:pt x="16247" y="1863"/>
                </a:lnTo>
                <a:cubicBezTo>
                  <a:pt x="16247" y="957"/>
                  <a:pt x="15564" y="0"/>
                  <a:pt x="14881" y="0"/>
                </a:cubicBezTo>
                <a:close/>
                <a:moveTo>
                  <a:pt x="14349" y="19284"/>
                </a:moveTo>
                <a:lnTo>
                  <a:pt x="7099" y="19284"/>
                </a:lnTo>
                <a:lnTo>
                  <a:pt x="7099" y="2517"/>
                </a:lnTo>
                <a:lnTo>
                  <a:pt x="14349" y="2517"/>
                </a:lnTo>
                <a:lnTo>
                  <a:pt x="14349" y="192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xmlns="" id="{D2405BF3-79ED-41A6-8B8C-943DF6391F7A}"/>
              </a:ext>
            </a:extLst>
          </p:cNvPr>
          <p:cNvSpPr/>
          <p:nvPr/>
        </p:nvSpPr>
        <p:spPr bwMode="auto">
          <a:xfrm>
            <a:off x="7932374" y="3609602"/>
            <a:ext cx="477971" cy="462129"/>
          </a:xfrm>
          <a:prstGeom prst="mathMultiply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1" name="AutoShape 29">
            <a:extLst>
              <a:ext uri="{FF2B5EF4-FFF2-40B4-BE49-F238E27FC236}">
                <a16:creationId xmlns:a16="http://schemas.microsoft.com/office/drawing/2014/main" xmlns="" id="{59355615-9F41-412A-A91D-A6F3A39A9546}"/>
              </a:ext>
            </a:extLst>
          </p:cNvPr>
          <p:cNvSpPr>
            <a:spLocks/>
          </p:cNvSpPr>
          <p:nvPr/>
        </p:nvSpPr>
        <p:spPr bwMode="auto">
          <a:xfrm>
            <a:off x="8049061" y="5247331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" name="실행 단추: 문서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985DB78-19B6-4410-B58B-5E63254A4FF7}"/>
              </a:ext>
            </a:extLst>
          </p:cNvPr>
          <p:cNvSpPr/>
          <p:nvPr/>
        </p:nvSpPr>
        <p:spPr bwMode="auto">
          <a:xfrm>
            <a:off x="2353309" y="5149790"/>
            <a:ext cx="375917" cy="447090"/>
          </a:xfrm>
          <a:prstGeom prst="actionButtonDocumen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74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3420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10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6934448" y="3652664"/>
            <a:ext cx="5447258" cy="3096344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800" b="1" dirty="0" smtClean="0">
                <a:solidFill>
                  <a:srgbClr val="FFFFFF"/>
                </a:solidFill>
              </a:rPr>
              <a:t> 어플리케이션  화면</a:t>
            </a:r>
            <a:endParaRPr lang="en-US" altLang="ko-KR" sz="2800" b="1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대기 번호</a:t>
            </a:r>
            <a:endParaRPr lang="en-US" altLang="en-US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 smtClean="0">
                <a:solidFill>
                  <a:srgbClr val="FFFFFF"/>
                </a:solidFill>
              </a:rPr>
              <a:t>	-</a:t>
            </a:r>
            <a:r>
              <a:rPr lang="ko-KR" altLang="en-US" sz="2800" dirty="0" smtClean="0">
                <a:solidFill>
                  <a:srgbClr val="FFFFFF"/>
                </a:solidFill>
              </a:rPr>
              <a:t> 대기 인원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대기 시간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알림 설정</a:t>
            </a:r>
            <a:endParaRPr lang="en-US" altLang="ko-KR" sz="2800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 smtClean="0">
                <a:solidFill>
                  <a:srgbClr val="FFFFFF"/>
                </a:solidFill>
              </a:rPr>
              <a:t>	- </a:t>
            </a:r>
            <a:r>
              <a:rPr lang="ko-KR" altLang="en-US" sz="2800" dirty="0" smtClean="0">
                <a:solidFill>
                  <a:srgbClr val="FFFFFF"/>
                </a:solidFill>
              </a:rPr>
              <a:t>미루기</a:t>
            </a:r>
            <a:r>
              <a:rPr lang="en-US" altLang="ko-KR" sz="2800" dirty="0" smtClean="0">
                <a:solidFill>
                  <a:srgbClr val="FFFFFF"/>
                </a:solidFill>
              </a:rPr>
              <a:t>, </a:t>
            </a:r>
            <a:r>
              <a:rPr lang="ko-KR" altLang="en-US" sz="2800" dirty="0" smtClean="0">
                <a:solidFill>
                  <a:srgbClr val="FFFFFF"/>
                </a:solidFill>
              </a:rPr>
              <a:t>취소 기능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24584" name="Oval 8"/>
          <p:cNvSpPr>
            <a:spLocks/>
          </p:cNvSpPr>
          <p:nvPr/>
        </p:nvSpPr>
        <p:spPr bwMode="auto">
          <a:xfrm>
            <a:off x="1397273" y="3685382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07" y="3393108"/>
            <a:ext cx="2428807" cy="43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3">
            <a:extLst>
              <a:ext uri="{FF2B5EF4-FFF2-40B4-BE49-F238E27FC236}">
                <a16:creationId xmlns:a16="http://schemas.microsoft.com/office/drawing/2014/main" xmlns="" id="{95AF32E1-69D8-45F0-BEFD-A32A43603E82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:a16="http://schemas.microsoft.com/office/drawing/2014/main" xmlns="" id="{F18EA71B-86D5-4C7F-B37A-7EACF98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03" y="2572544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직사각형 13">
            <a:extLst>
              <a:ext uri="{FF2B5EF4-FFF2-40B4-BE49-F238E27FC236}">
                <a16:creationId xmlns:a16="http://schemas.microsoft.com/office/drawing/2014/main" xmlns="" id="{95AF32E1-69D8-45F0-BEFD-A32A43603E82}"/>
              </a:ext>
            </a:extLst>
          </p:cNvPr>
          <p:cNvSpPr/>
          <p:nvPr/>
        </p:nvSpPr>
        <p:spPr bwMode="auto">
          <a:xfrm>
            <a:off x="-10321" y="144016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27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0616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</a:t>
            </a:r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34669" y="8750300"/>
            <a:ext cx="2940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4D850A-484F-44C4-9BAF-B933625A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4" y="3433630"/>
            <a:ext cx="6138369" cy="407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E173C3-B14F-4D6A-B4C1-2295C9F15E7A}"/>
              </a:ext>
            </a:extLst>
          </p:cNvPr>
          <p:cNvSpPr txBox="1"/>
          <p:nvPr/>
        </p:nvSpPr>
        <p:spPr>
          <a:xfrm>
            <a:off x="6891438" y="3640465"/>
            <a:ext cx="5587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 관리자 </a:t>
            </a:r>
            <a:r>
              <a:rPr lang="ko-KR" altLang="en-US" sz="2800" b="1" dirty="0" smtClean="0">
                <a:solidFill>
                  <a:srgbClr val="FFFFFF"/>
                </a:solidFill>
              </a:rPr>
              <a:t>컨설팅 </a:t>
            </a:r>
            <a:r>
              <a:rPr lang="ko-KR" altLang="en-US" sz="2800" b="1" dirty="0">
                <a:solidFill>
                  <a:srgbClr val="FFFFFF"/>
                </a:solidFill>
              </a:rPr>
              <a:t>화면</a:t>
            </a:r>
            <a:endParaRPr lang="en-US" altLang="ko-KR" sz="2800" b="1" dirty="0">
              <a:solidFill>
                <a:srgbClr val="FFFFFF"/>
              </a:solidFill>
            </a:endParaRPr>
          </a:p>
          <a:p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최소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최대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평균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시간대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 smtClean="0">
                <a:solidFill>
                  <a:srgbClr val="FFFFFF"/>
                </a:solidFill>
              </a:rPr>
              <a:t>요일</a:t>
            </a:r>
            <a:r>
              <a:rPr lang="en-US" altLang="ko-KR" sz="2800" dirty="0" smtClean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월 </a:t>
            </a:r>
            <a:r>
              <a:rPr lang="ko-KR" altLang="en-US" sz="2800" dirty="0" smtClean="0">
                <a:solidFill>
                  <a:srgbClr val="FFFFFF"/>
                </a:solidFill>
              </a:rPr>
              <a:t>별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</a:t>
            </a:r>
            <a:r>
              <a:rPr lang="en-US" altLang="ko-KR" sz="2800" dirty="0" smtClean="0">
                <a:solidFill>
                  <a:srgbClr val="FFFFFF"/>
                </a:solidFill>
              </a:rPr>
              <a:t>- </a:t>
            </a:r>
            <a:r>
              <a:rPr lang="ko-KR" altLang="en-US" sz="2800" dirty="0">
                <a:solidFill>
                  <a:srgbClr val="FFFFFF"/>
                </a:solidFill>
              </a:rPr>
              <a:t>업무에 따른 대기시간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DA776BFA-C8D6-447D-B8C9-226B82BCAAC9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xmlns="" id="{1C0FE26D-4FC6-4C0B-BE65-948728F2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1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67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97710" y="2428528"/>
            <a:ext cx="3725370" cy="1910075"/>
            <a:chOff x="8804424" y="2212504"/>
            <a:chExt cx="3725370" cy="191007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2181E42C-CC82-40E1-AF7C-0E34EEF58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2193777" y="2840772"/>
              <a:ext cx="336017" cy="502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5E180B4-8622-4895-9B91-5249A819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706984" y="2770090"/>
              <a:ext cx="447239" cy="66946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B71DC100-3449-426B-B930-312D651B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067892" y="2643443"/>
              <a:ext cx="654802" cy="9801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849E04F-515A-4CF4-9C88-61DE6D1B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0080446" y="2441454"/>
              <a:ext cx="958695" cy="14350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27991235-40AA-46B2-BAD4-31162D52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8804424" y="2212504"/>
              <a:ext cx="1276023" cy="1910075"/>
            </a:xfrm>
            <a:prstGeom prst="rect">
              <a:avLst/>
            </a:prstGeom>
          </p:spPr>
        </p:pic>
      </p:grpSp>
      <p:sp>
        <p:nvSpPr>
          <p:cNvPr id="45" name="Minus 44"/>
          <p:cNvSpPr/>
          <p:nvPr/>
        </p:nvSpPr>
        <p:spPr bwMode="auto">
          <a:xfrm>
            <a:off x="6461975" y="73053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0456685-9AF8-4FE1-A9A5-E517E53FC9AB}"/>
              </a:ext>
            </a:extLst>
          </p:cNvPr>
          <p:cNvSpPr/>
          <p:nvPr/>
        </p:nvSpPr>
        <p:spPr bwMode="auto">
          <a:xfrm>
            <a:off x="4558184" y="6881040"/>
            <a:ext cx="2088232" cy="132243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09D8CE8F-0B9B-4B38-9721-F5529727020B}"/>
              </a:ext>
            </a:extLst>
          </p:cNvPr>
          <p:cNvSpPr/>
          <p:nvPr/>
        </p:nvSpPr>
        <p:spPr bwMode="auto">
          <a:xfrm>
            <a:off x="10030792" y="6881041"/>
            <a:ext cx="2088232" cy="1322433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980BBAB2-3E72-4F94-8002-6D3F368CB163}"/>
              </a:ext>
            </a:extLst>
          </p:cNvPr>
          <p:cNvSpPr/>
          <p:nvPr/>
        </p:nvSpPr>
        <p:spPr bwMode="auto">
          <a:xfrm>
            <a:off x="885776" y="6881041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852" y="4626149"/>
            <a:ext cx="2628900" cy="17430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781" y="196280"/>
            <a:ext cx="7152253" cy="7152253"/>
            <a:chOff x="-1781" y="0"/>
            <a:chExt cx="7152253" cy="7152253"/>
          </a:xfrm>
        </p:grpSpPr>
        <p:pic>
          <p:nvPicPr>
            <p:cNvPr id="43" name="그림 3">
              <a:extLst>
                <a:ext uri="{FF2B5EF4-FFF2-40B4-BE49-F238E27FC236}">
                  <a16:creationId xmlns:a16="http://schemas.microsoft.com/office/drawing/2014/main" xmlns="" id="{C8F1286A-6C40-4617-B90A-6E1383D8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81" y="0"/>
              <a:ext cx="7152253" cy="71522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76860D2E-97D7-462D-B8EC-1347C83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61884" y="1492424"/>
              <a:ext cx="1956140" cy="1277666"/>
            </a:xfrm>
            <a:prstGeom prst="rect">
              <a:avLst/>
            </a:prstGeom>
          </p:spPr>
        </p:pic>
      </p:grpSp>
      <p:sp>
        <p:nvSpPr>
          <p:cNvPr id="42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 rot="13164668">
            <a:off x="6249482" y="6375892"/>
            <a:ext cx="1491446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9043754" y="729756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 rot="18546528">
            <a:off x="2642848" y="6476601"/>
            <a:ext cx="991838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7" name="Minus 46"/>
          <p:cNvSpPr/>
          <p:nvPr/>
        </p:nvSpPr>
        <p:spPr bwMode="auto">
          <a:xfrm rot="17502954">
            <a:off x="8374607" y="439157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389967" y="55051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75431" y="3849094"/>
            <a:ext cx="1954668" cy="3077770"/>
            <a:chOff x="7294488" y="3724672"/>
            <a:chExt cx="1954668" cy="3077770"/>
          </a:xfrm>
        </p:grpSpPr>
        <p:pic>
          <p:nvPicPr>
            <p:cNvPr id="28" name="Picture 9" descr="Phone_gol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488" y="3724672"/>
              <a:ext cx="1954668" cy="3077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510512" y="4049390"/>
              <a:ext cx="1508097" cy="233957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55" y="4173812"/>
            <a:ext cx="1508097" cy="233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047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3614E-6 3.52654E-6 L 0.00244 0.285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42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565E-6 -5.11234E-7 L 0.00293 0.282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" y="14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6" grpId="0" animBg="1"/>
      <p:bldP spid="17" grpId="0" animBg="1"/>
      <p:bldP spid="6" grpId="0" animBg="1"/>
      <p:bldP spid="44" grpId="0" animBg="1"/>
      <p:bldP spid="46" grpId="0" animBg="1"/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5">
            <a:extLst>
              <a:ext uri="{FF2B5EF4-FFF2-40B4-BE49-F238E27FC236}">
                <a16:creationId xmlns:a16="http://schemas.microsoft.com/office/drawing/2014/main" xmlns="" id="{D5593F93-2079-4AA0-B232-8F8B4870441A}"/>
              </a:ext>
            </a:extLst>
          </p:cNvPr>
          <p:cNvSpPr>
            <a:spLocks noChangeAspect="1"/>
          </p:cNvSpPr>
          <p:nvPr/>
        </p:nvSpPr>
        <p:spPr bwMode="auto">
          <a:xfrm>
            <a:off x="7054850" y="4824479"/>
            <a:ext cx="2234483" cy="23764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케이스이(가) 표시된 사진&#10;&#10;높은 신뢰도로 생성된 설명">
            <a:extLst>
              <a:ext uri="{FF2B5EF4-FFF2-40B4-BE49-F238E27FC236}">
                <a16:creationId xmlns:a16="http://schemas.microsoft.com/office/drawing/2014/main" xmlns="" id="{98495880-30B5-4169-8E32-E285977D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74" y="4336003"/>
            <a:ext cx="2191346" cy="2990624"/>
          </a:xfrm>
          <a:prstGeom prst="rect">
            <a:avLst/>
          </a:prstGeom>
        </p:spPr>
      </p:pic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사용자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13</a:t>
            </a:r>
          </a:p>
        </p:txBody>
      </p:sp>
      <p:sp>
        <p:nvSpPr>
          <p:cNvPr id="14351" name="AutoShape 15"/>
          <p:cNvSpPr>
            <a:spLocks/>
          </p:cNvSpPr>
          <p:nvPr/>
        </p:nvSpPr>
        <p:spPr bwMode="auto">
          <a:xfrm>
            <a:off x="8897220" y="6192532"/>
            <a:ext cx="392113" cy="376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90BF1D66-F0A1-496F-B4DC-AF528D241B7D}"/>
              </a:ext>
            </a:extLst>
          </p:cNvPr>
          <p:cNvSpPr>
            <a:spLocks noChangeAspect="1"/>
          </p:cNvSpPr>
          <p:nvPr/>
        </p:nvSpPr>
        <p:spPr bwMode="auto">
          <a:xfrm>
            <a:off x="169860" y="4741818"/>
            <a:ext cx="1918422" cy="24409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xmlns="" id="{BC824769-12F1-412F-9ECE-E267926CC1DC}"/>
              </a:ext>
            </a:extLst>
          </p:cNvPr>
          <p:cNvSpPr>
            <a:spLocks noChangeAspect="1"/>
          </p:cNvSpPr>
          <p:nvPr/>
        </p:nvSpPr>
        <p:spPr bwMode="auto">
          <a:xfrm>
            <a:off x="10576760" y="4540886"/>
            <a:ext cx="2234483" cy="26990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EC2A0E-9799-4B1F-98F3-B33FF089E67D}"/>
              </a:ext>
            </a:extLst>
          </p:cNvPr>
          <p:cNvSpPr txBox="1"/>
          <p:nvPr/>
        </p:nvSpPr>
        <p:spPr>
          <a:xfrm>
            <a:off x="2412695" y="4824479"/>
            <a:ext cx="150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5355813" y="4613623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xmlns="" id="{0629D5B7-6A52-41E2-A155-7FEB4A4D9549}"/>
              </a:ext>
            </a:extLst>
          </p:cNvPr>
          <p:cNvSpPr/>
          <p:nvPr/>
        </p:nvSpPr>
        <p:spPr bwMode="auto">
          <a:xfrm rot="19617710">
            <a:off x="9266417" y="5737981"/>
            <a:ext cx="1606436" cy="396000"/>
          </a:xfrm>
          <a:prstGeom prst="left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867605-AC5A-451D-837D-B182C043C3BF}"/>
              </a:ext>
            </a:extLst>
          </p:cNvPr>
          <p:cNvSpPr txBox="1"/>
          <p:nvPr/>
        </p:nvSpPr>
        <p:spPr>
          <a:xfrm rot="19642459">
            <a:off x="9107511" y="6266994"/>
            <a:ext cx="20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대기번호 및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예상시간 전달</a:t>
            </a:r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 rot="10800000">
            <a:off x="1182844" y="7012204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31DC6CB-E1A4-4D68-9C10-8D50982D71ED}"/>
              </a:ext>
            </a:extLst>
          </p:cNvPr>
          <p:cNvSpPr txBox="1"/>
          <p:nvPr/>
        </p:nvSpPr>
        <p:spPr>
          <a:xfrm>
            <a:off x="3628012" y="7470829"/>
            <a:ext cx="19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대기번호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예상시간 전달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94F11D81-2681-4350-91B1-52CF118A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3727666"/>
            <a:ext cx="2003129" cy="1000224"/>
          </a:xfrm>
          <a:prstGeom prst="rect">
            <a:avLst/>
          </a:prstGeom>
        </p:spPr>
      </p:pic>
      <p:pic>
        <p:nvPicPr>
          <p:cNvPr id="14349" name="그림 14348" descr="장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02BC496-03F1-4734-A189-3B236766B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768" y="3581030"/>
            <a:ext cx="1205106" cy="1205106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5622354" y="5064684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2249455" y="5871713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어플 활성화</a:t>
            </a:r>
            <a:endParaRPr lang="en-US" altLang="ko-KR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6360F977-6345-4097-98F4-5D3C163401A5}"/>
              </a:ext>
            </a:extLst>
          </p:cNvPr>
          <p:cNvGrpSpPr/>
          <p:nvPr/>
        </p:nvGrpSpPr>
        <p:grpSpPr>
          <a:xfrm rot="5400000">
            <a:off x="2737328" y="4316502"/>
            <a:ext cx="625750" cy="2367053"/>
            <a:chOff x="1173808" y="1852464"/>
            <a:chExt cx="1219411" cy="2603758"/>
          </a:xfrm>
        </p:grpSpPr>
        <p:sp>
          <p:nvSpPr>
            <p:cNvPr id="42" name="화살표: 위쪽 41">
              <a:extLst>
                <a:ext uri="{FF2B5EF4-FFF2-40B4-BE49-F238E27FC236}">
                  <a16:creationId xmlns:a16="http://schemas.microsoft.com/office/drawing/2014/main" xmlns="" id="{CBED5E18-1300-4D0A-9796-FF34E06278AF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3" name="화살표: 위쪽 42">
              <a:extLst>
                <a:ext uri="{FF2B5EF4-FFF2-40B4-BE49-F238E27FC236}">
                  <a16:creationId xmlns:a16="http://schemas.microsoft.com/office/drawing/2014/main" xmlns="" id="{1BF043D4-1C43-4939-87BD-5C14B7251380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3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1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9094688" y="4948808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9104" y="4394362"/>
            <a:ext cx="219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에 따른</a:t>
            </a:r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ko-KR" altLang="en-US" dirty="0"/>
              <a:t>업무 저장</a:t>
            </a:r>
            <a:endParaRPr lang="en-US" altLang="ko-KR" dirty="0"/>
          </a:p>
        </p:txBody>
      </p:sp>
      <p:sp>
        <p:nvSpPr>
          <p:cNvPr id="3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5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>
            <a:off x="1335244" y="3220616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3622080" y="2707268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업무 선택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4608" y="4075420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26755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관리자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14</a:t>
            </a: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-122336" y="4247884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14352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5" y="3667602"/>
            <a:ext cx="1465169" cy="188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6EF769-DCB3-4CF3-AA2D-78418F982D63}"/>
              </a:ext>
            </a:extLst>
          </p:cNvPr>
          <p:cNvSpPr txBox="1"/>
          <p:nvPr/>
        </p:nvSpPr>
        <p:spPr>
          <a:xfrm>
            <a:off x="3763888" y="3796680"/>
            <a:ext cx="25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남은 대기인원 수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현재 대기번호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8131" y="6327646"/>
            <a:ext cx="7984533" cy="3086120"/>
            <a:chOff x="574182" y="5877360"/>
            <a:chExt cx="8864170" cy="2990624"/>
          </a:xfrm>
        </p:grpSpPr>
        <p:pic>
          <p:nvPicPr>
            <p:cNvPr id="30" name="그림 29" descr="케이스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6C57996D-FE36-45DA-BD3D-3619871D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82" y="5877360"/>
              <a:ext cx="2191346" cy="2990624"/>
            </a:xfrm>
            <a:prstGeom prst="rect">
              <a:avLst/>
            </a:prstGeom>
          </p:spPr>
        </p:pic>
        <p:sp>
          <p:nvSpPr>
            <p:cNvPr id="14351" name="AutoShape 15"/>
            <p:cNvSpPr>
              <a:spLocks/>
            </p:cNvSpPr>
            <p:nvPr/>
          </p:nvSpPr>
          <p:spPr bwMode="auto">
            <a:xfrm>
              <a:off x="5692609" y="7734493"/>
              <a:ext cx="392113" cy="3762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96" y="1840"/>
                  </a:moveTo>
                  <a:lnTo>
                    <a:pt x="4320" y="200"/>
                  </a:lnTo>
                  <a:cubicBezTo>
                    <a:pt x="1950" y="2280"/>
                    <a:pt x="191" y="5360"/>
                    <a:pt x="0" y="8640"/>
                  </a:cubicBezTo>
                  <a:lnTo>
                    <a:pt x="2141" y="8640"/>
                  </a:lnTo>
                  <a:cubicBezTo>
                    <a:pt x="2332" y="5760"/>
                    <a:pt x="3517" y="3280"/>
                    <a:pt x="5696" y="1840"/>
                  </a:cubicBezTo>
                  <a:close/>
                  <a:moveTo>
                    <a:pt x="19650" y="8640"/>
                  </a:moveTo>
                  <a:lnTo>
                    <a:pt x="21600" y="8640"/>
                  </a:lnTo>
                  <a:cubicBezTo>
                    <a:pt x="21409" y="5360"/>
                    <a:pt x="19841" y="2280"/>
                    <a:pt x="17471" y="200"/>
                  </a:cubicBezTo>
                  <a:lnTo>
                    <a:pt x="15904" y="1840"/>
                  </a:lnTo>
                  <a:cubicBezTo>
                    <a:pt x="18045" y="3280"/>
                    <a:pt x="19421" y="5760"/>
                    <a:pt x="19650" y="8640"/>
                  </a:cubicBezTo>
                  <a:close/>
                  <a:moveTo>
                    <a:pt x="17471" y="9240"/>
                  </a:moveTo>
                  <a:cubicBezTo>
                    <a:pt x="17471" y="5960"/>
                    <a:pt x="15330" y="3280"/>
                    <a:pt x="12348" y="2480"/>
                  </a:cubicBezTo>
                  <a:lnTo>
                    <a:pt x="12348" y="1640"/>
                  </a:lnTo>
                  <a:cubicBezTo>
                    <a:pt x="12348" y="840"/>
                    <a:pt x="11584" y="0"/>
                    <a:pt x="10781" y="0"/>
                  </a:cubicBezTo>
                  <a:cubicBezTo>
                    <a:pt x="10016" y="0"/>
                    <a:pt x="9213" y="840"/>
                    <a:pt x="9213" y="1640"/>
                  </a:cubicBezTo>
                  <a:lnTo>
                    <a:pt x="9213" y="2480"/>
                  </a:lnTo>
                  <a:cubicBezTo>
                    <a:pt x="6270" y="3280"/>
                    <a:pt x="4129" y="5960"/>
                    <a:pt x="4129" y="9240"/>
                  </a:cubicBezTo>
                  <a:lnTo>
                    <a:pt x="4129" y="15200"/>
                  </a:lnTo>
                  <a:lnTo>
                    <a:pt x="2141" y="17280"/>
                  </a:lnTo>
                  <a:lnTo>
                    <a:pt x="2141" y="18280"/>
                  </a:lnTo>
                  <a:lnTo>
                    <a:pt x="19650" y="18280"/>
                  </a:lnTo>
                  <a:lnTo>
                    <a:pt x="19650" y="17280"/>
                  </a:lnTo>
                  <a:lnTo>
                    <a:pt x="17471" y="15200"/>
                  </a:lnTo>
                  <a:lnTo>
                    <a:pt x="17471" y="9240"/>
                  </a:lnTo>
                  <a:close/>
                  <a:moveTo>
                    <a:pt x="10781" y="21600"/>
                  </a:moveTo>
                  <a:lnTo>
                    <a:pt x="11201" y="21600"/>
                  </a:lnTo>
                  <a:cubicBezTo>
                    <a:pt x="11966" y="21400"/>
                    <a:pt x="12348" y="20960"/>
                    <a:pt x="12769" y="20360"/>
                  </a:cubicBezTo>
                  <a:cubicBezTo>
                    <a:pt x="12769" y="20160"/>
                    <a:pt x="12960" y="19720"/>
                    <a:pt x="12960" y="19520"/>
                  </a:cubicBezTo>
                  <a:lnTo>
                    <a:pt x="8831" y="19520"/>
                  </a:lnTo>
                  <a:cubicBezTo>
                    <a:pt x="8831" y="20560"/>
                    <a:pt x="9634" y="21600"/>
                    <a:pt x="10781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Oval 5">
              <a:extLst>
                <a:ext uri="{FF2B5EF4-FFF2-40B4-BE49-F238E27FC236}">
                  <a16:creationId xmlns:a16="http://schemas.microsoft.com/office/drawing/2014/main" xmlns="" id="{D5593F93-2079-4AA0-B232-8F8B487044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0239" y="6366440"/>
              <a:ext cx="2234483" cy="237642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xmlns="" id="{BC824769-12F1-412F-9ECE-E267926CC1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3869" y="6068755"/>
              <a:ext cx="2234483" cy="269907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BF700080-283F-4DEA-86F9-D8B62A660289}"/>
                </a:ext>
              </a:extLst>
            </p:cNvPr>
            <p:cNvGrpSpPr/>
            <p:nvPr/>
          </p:nvGrpSpPr>
          <p:grpSpPr>
            <a:xfrm rot="16200000">
              <a:off x="2771140" y="6581097"/>
              <a:ext cx="517149" cy="1641050"/>
              <a:chOff x="1173808" y="1852464"/>
              <a:chExt cx="1219411" cy="2603759"/>
            </a:xfrm>
          </p:grpSpPr>
          <p:sp>
            <p:nvSpPr>
              <p:cNvPr id="43" name="화살표: 위쪽 42">
                <a:extLst>
                  <a:ext uri="{FF2B5EF4-FFF2-40B4-BE49-F238E27FC236}">
                    <a16:creationId xmlns:a16="http://schemas.microsoft.com/office/drawing/2014/main" xmlns="" id="{D954A91D-72F1-4168-94B4-21B2667B654E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45" name="화살표: 위쪽 44">
                <a:extLst>
                  <a:ext uri="{FF2B5EF4-FFF2-40B4-BE49-F238E27FC236}">
                    <a16:creationId xmlns:a16="http://schemas.microsoft.com/office/drawing/2014/main" xmlns="" id="{24CD2373-2492-4716-85FD-1939BFA201EC}"/>
                  </a:ext>
                </a:extLst>
              </p:cNvPr>
              <p:cNvSpPr/>
              <p:nvPr/>
            </p:nvSpPr>
            <p:spPr bwMode="auto">
              <a:xfrm rot="10800000">
                <a:off x="1173808" y="3160103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EA188533-B1AA-49B8-991C-8E76BF73EDD7}"/>
                </a:ext>
              </a:extLst>
            </p:cNvPr>
            <p:cNvGrpSpPr/>
            <p:nvPr/>
          </p:nvGrpSpPr>
          <p:grpSpPr>
            <a:xfrm rot="16200000">
              <a:off x="6620304" y="6669848"/>
              <a:ext cx="517149" cy="1525068"/>
              <a:chOff x="1173808" y="1852464"/>
              <a:chExt cx="1219411" cy="2603758"/>
            </a:xfrm>
          </p:grpSpPr>
          <p:sp>
            <p:nvSpPr>
              <p:cNvPr id="51" name="화살표: 위쪽 50">
                <a:extLst>
                  <a:ext uri="{FF2B5EF4-FFF2-40B4-BE49-F238E27FC236}">
                    <a16:creationId xmlns:a16="http://schemas.microsoft.com/office/drawing/2014/main" xmlns="" id="{0687EC24-5E34-4F63-915E-79C928FDF554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52" name="화살표: 위쪽 51">
                <a:extLst>
                  <a:ext uri="{FF2B5EF4-FFF2-40B4-BE49-F238E27FC236}">
                    <a16:creationId xmlns:a16="http://schemas.microsoft.com/office/drawing/2014/main" xmlns="" id="{E8A02CA7-0F5E-4E18-9ED1-6899F327D0AC}"/>
                  </a:ext>
                </a:extLst>
              </p:cNvPr>
              <p:cNvSpPr/>
              <p:nvPr/>
            </p:nvSpPr>
            <p:spPr bwMode="auto">
              <a:xfrm rot="10800000">
                <a:off x="1173808" y="3160102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</p:grpSp>
      <p:pic>
        <p:nvPicPr>
          <p:cNvPr id="2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36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5" y="3667602"/>
            <a:ext cx="1465169" cy="18828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0498457">
            <a:off x="1120887" y="5805347"/>
            <a:ext cx="517149" cy="829638"/>
            <a:chOff x="1173808" y="1852464"/>
            <a:chExt cx="1219411" cy="2603758"/>
          </a:xfrm>
        </p:grpSpPr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0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1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1101543" flipH="1">
            <a:off x="2443380" y="5809865"/>
            <a:ext cx="517149" cy="829638"/>
            <a:chOff x="1173808" y="1852464"/>
            <a:chExt cx="1219411" cy="2603758"/>
          </a:xfrm>
        </p:grpSpPr>
        <p:sp>
          <p:nvSpPr>
            <p:cNvPr id="44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6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88" y="3253763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0" y="3264076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>
            <a:off x="7857459" y="5582483"/>
            <a:ext cx="517149" cy="829638"/>
            <a:chOff x="1173808" y="1852464"/>
            <a:chExt cx="1219411" cy="2603758"/>
          </a:xfrm>
        </p:grpSpPr>
        <p:sp>
          <p:nvSpPr>
            <p:cNvPr id="33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4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35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448248" flipH="1">
            <a:off x="9098640" y="5478477"/>
            <a:ext cx="517149" cy="1096968"/>
            <a:chOff x="1173808" y="1852464"/>
            <a:chExt cx="1219411" cy="2603758"/>
          </a:xfrm>
        </p:grpSpPr>
        <p:sp>
          <p:nvSpPr>
            <p:cNvPr id="37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8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6" y="3066985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2629666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57" y="3000429"/>
            <a:ext cx="635862" cy="6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38" y="2529649"/>
            <a:ext cx="658589" cy="6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4" name="그림 3" descr="클립아트, 식탁용기구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1CD8359-EE5F-4A8A-8DE5-87BEF2007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670" y="6085166"/>
            <a:ext cx="1500815" cy="3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00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적용 기술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15</a:t>
            </a: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E41526CA-AEDB-44AB-A18B-99D22328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7" name="직사각형 13">
            <a:extLst>
              <a:ext uri="{FF2B5EF4-FFF2-40B4-BE49-F238E27FC236}">
                <a16:creationId xmlns:a16="http://schemas.microsoft.com/office/drawing/2014/main" xmlns="" id="{D1DC1030-1F53-48E0-A56E-7553DEC697C1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50F7ABBA-6E3D-4FE2-99B5-43AA7E1559DF}"/>
              </a:ext>
            </a:extLst>
          </p:cNvPr>
          <p:cNvSpPr/>
          <p:nvPr/>
        </p:nvSpPr>
        <p:spPr bwMode="auto">
          <a:xfrm>
            <a:off x="1580426" y="4368332"/>
            <a:ext cx="1609606" cy="162302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62908E5-C7A3-4C0C-827D-8DCDEE24BD2F}"/>
              </a:ext>
            </a:extLst>
          </p:cNvPr>
          <p:cNvSpPr/>
          <p:nvPr/>
        </p:nvSpPr>
        <p:spPr bwMode="auto">
          <a:xfrm>
            <a:off x="1580426" y="6135369"/>
            <a:ext cx="1609606" cy="162302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E4F2B010-8665-416D-978A-71DC173C4062}"/>
              </a:ext>
            </a:extLst>
          </p:cNvPr>
          <p:cNvSpPr/>
          <p:nvPr/>
        </p:nvSpPr>
        <p:spPr bwMode="auto">
          <a:xfrm>
            <a:off x="1461840" y="4111475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EAEE9FEC-8DCA-4303-B562-13B0F63A12C3}"/>
              </a:ext>
            </a:extLst>
          </p:cNvPr>
          <p:cNvSpPr/>
          <p:nvPr/>
        </p:nvSpPr>
        <p:spPr bwMode="auto">
          <a:xfrm>
            <a:off x="7269058" y="6183772"/>
            <a:ext cx="1609606" cy="1623021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0E59EBD4-6885-4796-A0CB-AA519348B10A}"/>
              </a:ext>
            </a:extLst>
          </p:cNvPr>
          <p:cNvSpPr/>
          <p:nvPr/>
        </p:nvSpPr>
        <p:spPr bwMode="auto">
          <a:xfrm>
            <a:off x="7269058" y="4422417"/>
            <a:ext cx="1609606" cy="1623021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F4832CAB-3CD7-474D-9E81-87E077630EDA}"/>
              </a:ext>
            </a:extLst>
          </p:cNvPr>
          <p:cNvSpPr/>
          <p:nvPr/>
        </p:nvSpPr>
        <p:spPr bwMode="auto">
          <a:xfrm>
            <a:off x="7139695" y="412671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C5731F4-2391-413B-A042-474331021BF6}"/>
              </a:ext>
            </a:extLst>
          </p:cNvPr>
          <p:cNvSpPr/>
          <p:nvPr/>
        </p:nvSpPr>
        <p:spPr bwMode="auto">
          <a:xfrm>
            <a:off x="4414168" y="4407177"/>
            <a:ext cx="1609606" cy="1623021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D9833C9E-3170-47AF-BF7C-E8066E06C4E0}"/>
              </a:ext>
            </a:extLst>
          </p:cNvPr>
          <p:cNvSpPr/>
          <p:nvPr/>
        </p:nvSpPr>
        <p:spPr bwMode="auto">
          <a:xfrm>
            <a:off x="10102800" y="4407177"/>
            <a:ext cx="1609606" cy="1623021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5BA2D26B-99F0-4A01-A3FC-8B7E83849B62}"/>
              </a:ext>
            </a:extLst>
          </p:cNvPr>
          <p:cNvSpPr/>
          <p:nvPr/>
        </p:nvSpPr>
        <p:spPr bwMode="auto">
          <a:xfrm>
            <a:off x="10102800" y="6168532"/>
            <a:ext cx="1609606" cy="1623021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E1E39C7E-C6FC-4A3D-8040-92989CAEC907}"/>
              </a:ext>
            </a:extLst>
          </p:cNvPr>
          <p:cNvSpPr/>
          <p:nvPr/>
        </p:nvSpPr>
        <p:spPr bwMode="auto">
          <a:xfrm>
            <a:off x="9980405" y="411147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5B7ACB3B-8EC7-46BB-A7F8-7C690904A3E4}"/>
              </a:ext>
            </a:extLst>
          </p:cNvPr>
          <p:cNvSpPr/>
          <p:nvPr/>
        </p:nvSpPr>
        <p:spPr bwMode="auto">
          <a:xfrm>
            <a:off x="4414168" y="6168532"/>
            <a:ext cx="1609606" cy="1623021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41D6D2D1-AEC9-4768-8363-3F07FAECC4F4}"/>
              </a:ext>
            </a:extLst>
          </p:cNvPr>
          <p:cNvSpPr/>
          <p:nvPr/>
        </p:nvSpPr>
        <p:spPr bwMode="auto">
          <a:xfrm>
            <a:off x="4302550" y="411627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1" name="AutoShape 8">
            <a:extLst>
              <a:ext uri="{FF2B5EF4-FFF2-40B4-BE49-F238E27FC236}">
                <a16:creationId xmlns:a16="http://schemas.microsoft.com/office/drawing/2014/main" xmlns="" id="{C2B0C39E-3CB5-4CA5-9728-3FABEF6F1690}"/>
              </a:ext>
            </a:extLst>
          </p:cNvPr>
          <p:cNvSpPr>
            <a:spLocks/>
          </p:cNvSpPr>
          <p:nvPr/>
        </p:nvSpPr>
        <p:spPr bwMode="auto">
          <a:xfrm>
            <a:off x="1526208" y="3076600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xmlns="" id="{86D2F6ED-3C2D-4987-BF50-75D8F671387E}"/>
              </a:ext>
            </a:extLst>
          </p:cNvPr>
          <p:cNvSpPr>
            <a:spLocks/>
          </p:cNvSpPr>
          <p:nvPr/>
        </p:nvSpPr>
        <p:spPr bwMode="auto">
          <a:xfrm>
            <a:off x="2208121" y="3328425"/>
            <a:ext cx="46508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App</a:t>
            </a:r>
          </a:p>
        </p:txBody>
      </p:sp>
      <p:sp>
        <p:nvSpPr>
          <p:cNvPr id="73" name="AutoShape 8">
            <a:extLst>
              <a:ext uri="{FF2B5EF4-FFF2-40B4-BE49-F238E27FC236}">
                <a16:creationId xmlns:a16="http://schemas.microsoft.com/office/drawing/2014/main" xmlns="" id="{DAC6ABE4-1CA6-4DCE-AA6C-6CA259EEB1F6}"/>
              </a:ext>
            </a:extLst>
          </p:cNvPr>
          <p:cNvSpPr>
            <a:spLocks/>
          </p:cNvSpPr>
          <p:nvPr/>
        </p:nvSpPr>
        <p:spPr bwMode="auto">
          <a:xfrm>
            <a:off x="4334520" y="3076600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xmlns="" id="{42170A22-3321-4FA2-ACD8-055F644417F2}"/>
              </a:ext>
            </a:extLst>
          </p:cNvPr>
          <p:cNvSpPr>
            <a:spLocks/>
          </p:cNvSpPr>
          <p:nvPr/>
        </p:nvSpPr>
        <p:spPr bwMode="auto">
          <a:xfrm>
            <a:off x="5035638" y="3328425"/>
            <a:ext cx="4266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Tag</a:t>
            </a: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xmlns="" id="{BECB0A76-0388-4684-9204-6DAEB6459528}"/>
              </a:ext>
            </a:extLst>
          </p:cNvPr>
          <p:cNvSpPr>
            <a:spLocks/>
          </p:cNvSpPr>
          <p:nvPr/>
        </p:nvSpPr>
        <p:spPr bwMode="auto">
          <a:xfrm>
            <a:off x="7222480" y="3076600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6" name="Rectangle 10">
            <a:extLst>
              <a:ext uri="{FF2B5EF4-FFF2-40B4-BE49-F238E27FC236}">
                <a16:creationId xmlns:a16="http://schemas.microsoft.com/office/drawing/2014/main" xmlns="" id="{D41BDE18-CAD0-4075-AE5C-810B05A31927}"/>
              </a:ext>
            </a:extLst>
          </p:cNvPr>
          <p:cNvSpPr>
            <a:spLocks/>
          </p:cNvSpPr>
          <p:nvPr/>
        </p:nvSpPr>
        <p:spPr bwMode="auto">
          <a:xfrm>
            <a:off x="7610378" y="3205166"/>
            <a:ext cx="952397" cy="60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Server &amp;</a:t>
            </a:r>
          </a:p>
          <a:p>
            <a:pPr algn="ctr"/>
            <a:r>
              <a:rPr lang="en-US" altLang="en-US" dirty="0">
                <a:solidFill>
                  <a:schemeClr val="accent1"/>
                </a:solidFill>
              </a:rPr>
              <a:t>cloud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xmlns="" id="{994FA7A5-1685-46FF-A90D-89859F05B48C}"/>
              </a:ext>
            </a:extLst>
          </p:cNvPr>
          <p:cNvSpPr>
            <a:spLocks/>
          </p:cNvSpPr>
          <p:nvPr/>
        </p:nvSpPr>
        <p:spPr bwMode="auto">
          <a:xfrm>
            <a:off x="10086387" y="3076600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xmlns="" id="{BB1189BA-14AB-42B3-9C6C-2C59E6EC2FCC}"/>
              </a:ext>
            </a:extLst>
          </p:cNvPr>
          <p:cNvSpPr>
            <a:spLocks/>
          </p:cNvSpPr>
          <p:nvPr/>
        </p:nvSpPr>
        <p:spPr bwMode="auto">
          <a:xfrm>
            <a:off x="10473347" y="3328425"/>
            <a:ext cx="1054989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Hardware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25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사업 계획 비용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35902"/>
              </p:ext>
            </p:extLst>
          </p:nvPr>
        </p:nvGraphicFramePr>
        <p:xfrm>
          <a:off x="1464905" y="2428528"/>
          <a:ext cx="10150063" cy="572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Worksheet" r:id="rId4" imgW="5208439" imgH="2937718" progId="Excel.Sheet.12">
                  <p:embed/>
                </p:oleObj>
              </mc:Choice>
              <mc:Fallback>
                <p:oleObj name="Worksheet" r:id="rId4" imgW="5208439" imgH="293771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4905" y="2428528"/>
                        <a:ext cx="10150063" cy="572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341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계발 계획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17</a:t>
            </a: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9A3E88F-63EB-4AF6-A185-70AFCB53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0" y="2858131"/>
            <a:ext cx="10842061" cy="47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56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61" name="Oval 9"/>
          <p:cNvSpPr>
            <a:spLocks/>
          </p:cNvSpPr>
          <p:nvPr/>
        </p:nvSpPr>
        <p:spPr bwMode="auto">
          <a:xfrm>
            <a:off x="4871682" y="2112963"/>
            <a:ext cx="3259848" cy="326013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3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3902816" y="7003460"/>
            <a:ext cx="5197579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59" name="Oval 7"/>
          <p:cNvSpPr>
            <a:spLocks/>
          </p:cNvSpPr>
          <p:nvPr/>
        </p:nvSpPr>
        <p:spPr bwMode="auto">
          <a:xfrm>
            <a:off x="5294064" y="2535383"/>
            <a:ext cx="2415082" cy="2415291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62" name="Rectangle 10"/>
          <p:cNvSpPr>
            <a:spLocks/>
          </p:cNvSpPr>
          <p:nvPr/>
        </p:nvSpPr>
        <p:spPr bwMode="auto">
          <a:xfrm>
            <a:off x="3351213" y="5853401"/>
            <a:ext cx="6300787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Q</a:t>
            </a:r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&amp; A</a:t>
            </a:r>
            <a:endParaRPr lang="en-US" altLang="en-US" sz="6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xmlns="" id="{FC8C98C4-5734-4F14-97F6-6D06C539C414}"/>
              </a:ext>
            </a:extLst>
          </p:cNvPr>
          <p:cNvSpPr/>
          <p:nvPr/>
        </p:nvSpPr>
        <p:spPr bwMode="auto">
          <a:xfrm>
            <a:off x="5926336" y="3076600"/>
            <a:ext cx="1224136" cy="1224136"/>
          </a:xfrm>
          <a:prstGeom prst="wedgeEllipseCallou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090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7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9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팀 소개 </a:t>
            </a:r>
            <a:endParaRPr lang="en-US" altLang="en-US" sz="2000" b="1" dirty="0"/>
          </a:p>
        </p:txBody>
      </p:sp>
      <p:sp>
        <p:nvSpPr>
          <p:cNvPr id="10251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2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제안 배경 및 목적 </a:t>
            </a:r>
            <a:endParaRPr lang="en-US" altLang="en-US" sz="2000" b="1" dirty="0"/>
          </a:p>
        </p:txBody>
      </p:sp>
      <p:sp>
        <p:nvSpPr>
          <p:cNvPr id="10253" name="AutoShape 13"/>
          <p:cNvSpPr>
            <a:spLocks/>
          </p:cNvSpPr>
          <p:nvPr/>
        </p:nvSpPr>
        <p:spPr bwMode="auto">
          <a:xfrm>
            <a:off x="2410278" y="525997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5" name="Oval 15"/>
          <p:cNvSpPr>
            <a:spLocks/>
          </p:cNvSpPr>
          <p:nvPr/>
        </p:nvSpPr>
        <p:spPr bwMode="auto">
          <a:xfrm>
            <a:off x="2109912" y="6532984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6" name="Rectangle 16"/>
          <p:cNvSpPr>
            <a:spLocks/>
          </p:cNvSpPr>
          <p:nvPr/>
        </p:nvSpPr>
        <p:spPr bwMode="auto">
          <a:xfrm>
            <a:off x="3250831" y="6787802"/>
            <a:ext cx="3611609" cy="133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주요 기능 </a:t>
            </a:r>
            <a:endParaRPr lang="en-US" altLang="en-US" sz="2000" b="1" dirty="0"/>
          </a:p>
        </p:txBody>
      </p:sp>
      <p:sp>
        <p:nvSpPr>
          <p:cNvPr id="10259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0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개발 계획</a:t>
            </a:r>
            <a:endParaRPr lang="en-US" altLang="en-US" sz="2000" b="1" dirty="0"/>
          </a:p>
        </p:txBody>
      </p:sp>
      <p:sp>
        <p:nvSpPr>
          <p:cNvPr id="10263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4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적용 기술</a:t>
            </a:r>
            <a:endParaRPr lang="en-US" altLang="en-US" sz="2000" b="1" dirty="0"/>
          </a:p>
        </p:txBody>
      </p:sp>
      <p:sp>
        <p:nvSpPr>
          <p:cNvPr id="10265" name="AutoShape 25"/>
          <p:cNvSpPr>
            <a:spLocks/>
          </p:cNvSpPr>
          <p:nvPr/>
        </p:nvSpPr>
        <p:spPr bwMode="auto">
          <a:xfrm>
            <a:off x="8019985" y="3692678"/>
            <a:ext cx="328146" cy="29207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67" name="Oval 27"/>
          <p:cNvSpPr>
            <a:spLocks/>
          </p:cNvSpPr>
          <p:nvPr/>
        </p:nvSpPr>
        <p:spPr bwMode="auto">
          <a:xfrm>
            <a:off x="7726536" y="6546261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8" name="Rectangle 28"/>
          <p:cNvSpPr>
            <a:spLocks/>
          </p:cNvSpPr>
          <p:nvPr/>
        </p:nvSpPr>
        <p:spPr bwMode="auto">
          <a:xfrm>
            <a:off x="8939463" y="6778745"/>
            <a:ext cx="3611609" cy="133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2000" b="1" dirty="0"/>
              <a:t>Q &amp; A</a:t>
            </a:r>
          </a:p>
        </p:txBody>
      </p:sp>
      <p:sp>
        <p:nvSpPr>
          <p:cNvPr id="10269" name="AutoShape 29"/>
          <p:cNvSpPr>
            <a:spLocks/>
          </p:cNvSpPr>
          <p:nvPr/>
        </p:nvSpPr>
        <p:spPr bwMode="auto">
          <a:xfrm>
            <a:off x="8049061" y="5247331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xmlns="" id="{CB3ECF8E-CDC0-4233-AEDE-DB27BC5CA387}"/>
              </a:ext>
            </a:extLst>
          </p:cNvPr>
          <p:cNvSpPr>
            <a:spLocks/>
          </p:cNvSpPr>
          <p:nvPr/>
        </p:nvSpPr>
        <p:spPr bwMode="auto">
          <a:xfrm>
            <a:off x="2428392" y="3582851"/>
            <a:ext cx="278082" cy="464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xmlns="" id="{B32A9608-DE62-4F50-92BE-CF8F60D3FD43}"/>
              </a:ext>
            </a:extLst>
          </p:cNvPr>
          <p:cNvSpPr>
            <a:spLocks/>
          </p:cNvSpPr>
          <p:nvPr/>
        </p:nvSpPr>
        <p:spPr bwMode="auto">
          <a:xfrm>
            <a:off x="2428055" y="6786619"/>
            <a:ext cx="257921" cy="3579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xmlns="" id="{852BEAC0-DD48-4DA9-88E7-5B32E830C4DA}"/>
              </a:ext>
            </a:extLst>
          </p:cNvPr>
          <p:cNvSpPr/>
          <p:nvPr/>
        </p:nvSpPr>
        <p:spPr bwMode="auto">
          <a:xfrm>
            <a:off x="8008508" y="6786619"/>
            <a:ext cx="351099" cy="357947"/>
          </a:xfrm>
          <a:prstGeom prst="wedgeEllipseCallout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431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xmlns="" id="{59D850C4-5CED-4AD2-8F9F-77815D3725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603" r="12603"/>
          <a:stretch>
            <a:fillRect/>
          </a:stretch>
        </p:blipFill>
        <p:spPr>
          <a:xfrm>
            <a:off x="-1588" y="2004270"/>
            <a:ext cx="13036551" cy="77699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0972388-A773-469C-A705-7F2E2828977F}"/>
              </a:ext>
            </a:extLst>
          </p:cNvPr>
          <p:cNvSpPr/>
          <p:nvPr/>
        </p:nvSpPr>
        <p:spPr bwMode="auto">
          <a:xfrm>
            <a:off x="7798544" y="4300736"/>
            <a:ext cx="432048" cy="29507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316913" y="741363"/>
            <a:ext cx="4362450" cy="2994025"/>
          </a:xfrm>
        </p:spPr>
        <p:txBody>
          <a:bodyPr anchor="t"/>
          <a:lstStyle/>
          <a:p>
            <a:r>
              <a:rPr lang="en-US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E N D .</a:t>
            </a: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8347075" y="422275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50C20A6-22FA-4694-ADAD-5CBA3E9154F9}"/>
              </a:ext>
            </a:extLst>
          </p:cNvPr>
          <p:cNvSpPr/>
          <p:nvPr/>
        </p:nvSpPr>
        <p:spPr>
          <a:xfrm>
            <a:off x="4990232" y="3997094"/>
            <a:ext cx="377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69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사람, 벽, 실내, 미소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D6AA346-386A-4FF2-A047-EC920FA93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979" b="9979"/>
          <a:stretch>
            <a:fillRect/>
          </a:stretch>
        </p:blipFill>
        <p:spPr>
          <a:xfrm>
            <a:off x="1155700" y="3427413"/>
            <a:ext cx="3025775" cy="3027362"/>
          </a:xfrm>
          <a:ln w="38100">
            <a:noFill/>
          </a:ln>
        </p:spPr>
      </p:pic>
      <p:pic>
        <p:nvPicPr>
          <p:cNvPr id="6" name="Picture Placeholder 5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40" y="3427413"/>
            <a:ext cx="3024000" cy="3027362"/>
          </a:xfrm>
          <a:ln w="38100">
            <a:noFill/>
          </a:ln>
        </p:spPr>
      </p:pic>
      <p:pic>
        <p:nvPicPr>
          <p:cNvPr id="5" name="Picture Placeholder 4"/>
          <p:cNvPicPr>
            <a:picLocks noGrp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08" y="3427413"/>
            <a:ext cx="3024000" cy="3027362"/>
          </a:xfrm>
          <a:ln w="38100">
            <a:noFill/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</a:t>
            </a:r>
            <a:r>
              <a:rPr lang="ko-KR" altLang="en-US" dirty="0" err="1"/>
              <a:t>라즈베리파이</a:t>
            </a:r>
            <a:r>
              <a:rPr lang="ko-KR" altLang="en-US" dirty="0"/>
              <a:t> 개발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서버 구축 진행</a:t>
            </a:r>
            <a:endParaRPr lang="en-US" altLang="ko-KR" dirty="0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1131160" y="6696698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팀장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김우재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4933950" y="7181164"/>
            <a:ext cx="3255963" cy="12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</a:t>
            </a:r>
            <a:r>
              <a:rPr lang="en-US" altLang="ko-KR" dirty="0" smtClean="0"/>
              <a:t>NFC </a:t>
            </a:r>
            <a:r>
              <a:rPr lang="ko-KR" altLang="en-US" dirty="0" smtClean="0"/>
              <a:t>등 각종 통신 개발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디스플레이 출력 진행</a:t>
            </a:r>
            <a:endParaRPr lang="en-US" altLang="ko-KR" dirty="0"/>
          </a:p>
          <a:p>
            <a:pPr algn="ctr"/>
            <a:r>
              <a:rPr lang="en-US" altLang="ko-KR" dirty="0"/>
              <a:t>- 3D </a:t>
            </a:r>
            <a:r>
              <a:rPr lang="ko-KR" altLang="en-US" dirty="0"/>
              <a:t>프린트 외형 제작</a:t>
            </a:r>
            <a:endParaRPr lang="en-US" altLang="ko-KR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4993576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이준범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dirty="0"/>
              <a:t> - Android Studio </a:t>
            </a:r>
            <a:r>
              <a:rPr lang="ko-KR" altLang="en-US" dirty="0"/>
              <a:t>앱 개발 진행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 시연계획 구상 및 준비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유보람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팀 소개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079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개 요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45817" y="3474454"/>
            <a:ext cx="5184576" cy="31062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병원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은행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미용실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맛집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서비스센터 등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대기시간이 있는 모든 장소에서 스마트폰으로 태그하여 대기표를 받을 수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있는 통합적 순번 대기 시스템입니다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27605" y="2839116"/>
            <a:ext cx="4818062" cy="4818062"/>
            <a:chOff x="771612" y="4812801"/>
            <a:chExt cx="4818062" cy="4818062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xmlns="" id="{1D46BD2F-A9B7-448E-BE5D-0F58F7D5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10" y="5198348"/>
              <a:ext cx="4155865" cy="4155865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Oval 6">
              <a:extLst>
                <a:ext uri="{FF2B5EF4-FFF2-40B4-BE49-F238E27FC236}">
                  <a16:creationId xmlns:a16="http://schemas.microsoft.com/office/drawing/2014/main" xmlns="" id="{528C3377-8660-4CE5-B513-60E34AE9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73" y="5718761"/>
              <a:ext cx="3031539" cy="303153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xmlns="" id="{470FF081-D01A-4103-94E4-C97D2328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4812801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xmlns="" id="{8DC7D1F7-9E94-44A3-8D0E-305F0D883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8876546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xmlns="" id="{47625472-A762-4A6D-ACAD-8BD6632925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35357" y="6844674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xmlns="" id="{3C219B07-C538-4EEA-99CB-CDD6848982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71611" y="6844674"/>
              <a:ext cx="754318" cy="754316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xmlns="" id="{A1B741CA-5687-4809-994A-03C14F8B352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240236" y="5407923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xmlns="" id="{BE72C71E-A17D-476F-9E24-A30D274378C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366734" y="828142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xmlns="" id="{324224C5-EF8B-4DA6-8378-C65FCE757EA7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1366734" y="540063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xmlns="" id="{ED362E1B-872D-4FD6-AC7E-C64B0C4242D3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240236" y="8274137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xmlns="" id="{FAE3EEA9-0EE8-4919-925B-1B2776DF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00" y="7102955"/>
              <a:ext cx="239337" cy="2123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59" y="1277"/>
                  </a:moveTo>
                  <a:cubicBezTo>
                    <a:pt x="18831" y="511"/>
                    <a:pt x="18147" y="0"/>
                    <a:pt x="17462" y="0"/>
                  </a:cubicBezTo>
                  <a:lnTo>
                    <a:pt x="4138" y="0"/>
                  </a:lnTo>
                  <a:cubicBezTo>
                    <a:pt x="3453" y="0"/>
                    <a:pt x="2769" y="511"/>
                    <a:pt x="2541" y="1277"/>
                  </a:cubicBezTo>
                  <a:lnTo>
                    <a:pt x="0" y="9486"/>
                  </a:lnTo>
                  <a:lnTo>
                    <a:pt x="0" y="20286"/>
                  </a:lnTo>
                  <a:cubicBezTo>
                    <a:pt x="0" y="21089"/>
                    <a:pt x="456" y="21600"/>
                    <a:pt x="1173" y="21600"/>
                  </a:cubicBezTo>
                  <a:lnTo>
                    <a:pt x="2541" y="21600"/>
                  </a:lnTo>
                  <a:cubicBezTo>
                    <a:pt x="3225" y="21600"/>
                    <a:pt x="3681" y="21089"/>
                    <a:pt x="3681" y="20286"/>
                  </a:cubicBezTo>
                  <a:lnTo>
                    <a:pt x="3681" y="18754"/>
                  </a:lnTo>
                  <a:lnTo>
                    <a:pt x="18147" y="18754"/>
                  </a:lnTo>
                  <a:lnTo>
                    <a:pt x="18147" y="20286"/>
                  </a:lnTo>
                  <a:cubicBezTo>
                    <a:pt x="18147" y="21089"/>
                    <a:pt x="18603" y="21600"/>
                    <a:pt x="19287" y="21600"/>
                  </a:cubicBezTo>
                  <a:lnTo>
                    <a:pt x="20460" y="21600"/>
                  </a:lnTo>
                  <a:cubicBezTo>
                    <a:pt x="21144" y="21600"/>
                    <a:pt x="21600" y="21089"/>
                    <a:pt x="21600" y="20286"/>
                  </a:cubicBezTo>
                  <a:lnTo>
                    <a:pt x="21600" y="9486"/>
                  </a:lnTo>
                  <a:lnTo>
                    <a:pt x="19059" y="1277"/>
                  </a:lnTo>
                  <a:close/>
                  <a:moveTo>
                    <a:pt x="4138" y="14886"/>
                  </a:moveTo>
                  <a:cubicBezTo>
                    <a:pt x="3225" y="14886"/>
                    <a:pt x="2541" y="13865"/>
                    <a:pt x="2541" y="12843"/>
                  </a:cubicBezTo>
                  <a:cubicBezTo>
                    <a:pt x="2541" y="11822"/>
                    <a:pt x="3095" y="10800"/>
                    <a:pt x="4138" y="10800"/>
                  </a:cubicBezTo>
                  <a:cubicBezTo>
                    <a:pt x="5180" y="10800"/>
                    <a:pt x="5995" y="11822"/>
                    <a:pt x="5995" y="12843"/>
                  </a:cubicBezTo>
                  <a:cubicBezTo>
                    <a:pt x="5995" y="13865"/>
                    <a:pt x="5278" y="14886"/>
                    <a:pt x="4138" y="14886"/>
                  </a:cubicBezTo>
                  <a:close/>
                  <a:moveTo>
                    <a:pt x="17462" y="14886"/>
                  </a:moveTo>
                  <a:cubicBezTo>
                    <a:pt x="16550" y="14886"/>
                    <a:pt x="15638" y="13865"/>
                    <a:pt x="15638" y="12843"/>
                  </a:cubicBezTo>
                  <a:cubicBezTo>
                    <a:pt x="15638" y="11822"/>
                    <a:pt x="16550" y="10800"/>
                    <a:pt x="17462" y="10800"/>
                  </a:cubicBezTo>
                  <a:cubicBezTo>
                    <a:pt x="18375" y="10800"/>
                    <a:pt x="19287" y="11822"/>
                    <a:pt x="19287" y="12843"/>
                  </a:cubicBezTo>
                  <a:cubicBezTo>
                    <a:pt x="19287" y="13865"/>
                    <a:pt x="18375" y="14886"/>
                    <a:pt x="17462" y="14886"/>
                  </a:cubicBezTo>
                  <a:close/>
                  <a:moveTo>
                    <a:pt x="2541" y="8209"/>
                  </a:moveTo>
                  <a:lnTo>
                    <a:pt x="4138" y="2043"/>
                  </a:lnTo>
                  <a:lnTo>
                    <a:pt x="17462" y="2043"/>
                  </a:lnTo>
                  <a:lnTo>
                    <a:pt x="19287" y="8209"/>
                  </a:lnTo>
                  <a:lnTo>
                    <a:pt x="2541" y="82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xmlns="" id="{86A8999C-0711-434B-B069-D2AF5E2F2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580" y="7077557"/>
              <a:ext cx="172667" cy="288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48" y="3604"/>
                  </a:moveTo>
                  <a:cubicBezTo>
                    <a:pt x="14926" y="3604"/>
                    <a:pt x="16504" y="2663"/>
                    <a:pt x="16504" y="1695"/>
                  </a:cubicBezTo>
                  <a:cubicBezTo>
                    <a:pt x="16504" y="753"/>
                    <a:pt x="14926" y="0"/>
                    <a:pt x="13348" y="0"/>
                  </a:cubicBezTo>
                  <a:cubicBezTo>
                    <a:pt x="11724" y="0"/>
                    <a:pt x="10462" y="753"/>
                    <a:pt x="10462" y="1695"/>
                  </a:cubicBezTo>
                  <a:cubicBezTo>
                    <a:pt x="10462" y="2663"/>
                    <a:pt x="11724" y="3604"/>
                    <a:pt x="13348" y="3604"/>
                  </a:cubicBezTo>
                  <a:close/>
                  <a:moveTo>
                    <a:pt x="13663" y="9657"/>
                  </a:moveTo>
                  <a:lnTo>
                    <a:pt x="21600" y="9657"/>
                  </a:lnTo>
                  <a:lnTo>
                    <a:pt x="21600" y="7962"/>
                  </a:lnTo>
                  <a:lnTo>
                    <a:pt x="15557" y="7962"/>
                  </a:lnTo>
                  <a:lnTo>
                    <a:pt x="12401" y="4546"/>
                  </a:lnTo>
                  <a:cubicBezTo>
                    <a:pt x="11724" y="4169"/>
                    <a:pt x="10777" y="3793"/>
                    <a:pt x="9830" y="3793"/>
                  </a:cubicBezTo>
                  <a:cubicBezTo>
                    <a:pt x="9515" y="3793"/>
                    <a:pt x="9515" y="3793"/>
                    <a:pt x="9199" y="3793"/>
                  </a:cubicBezTo>
                  <a:lnTo>
                    <a:pt x="0" y="5487"/>
                  </a:lnTo>
                  <a:lnTo>
                    <a:pt x="0" y="10625"/>
                  </a:lnTo>
                  <a:lnTo>
                    <a:pt x="3157" y="10625"/>
                  </a:lnTo>
                  <a:lnTo>
                    <a:pt x="3157" y="7021"/>
                  </a:lnTo>
                  <a:lnTo>
                    <a:pt x="6674" y="6267"/>
                  </a:lnTo>
                  <a:lnTo>
                    <a:pt x="0" y="21600"/>
                  </a:lnTo>
                  <a:lnTo>
                    <a:pt x="3157" y="21600"/>
                  </a:lnTo>
                  <a:lnTo>
                    <a:pt x="7937" y="13450"/>
                  </a:lnTo>
                  <a:lnTo>
                    <a:pt x="11724" y="16677"/>
                  </a:lnTo>
                  <a:lnTo>
                    <a:pt x="11724" y="21600"/>
                  </a:lnTo>
                  <a:lnTo>
                    <a:pt x="14610" y="21600"/>
                  </a:lnTo>
                  <a:lnTo>
                    <a:pt x="14610" y="15171"/>
                  </a:lnTo>
                  <a:lnTo>
                    <a:pt x="10462" y="10813"/>
                  </a:lnTo>
                  <a:lnTo>
                    <a:pt x="11724" y="7962"/>
                  </a:lnTo>
                  <a:lnTo>
                    <a:pt x="13663" y="96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xmlns="" id="{589C0968-8FDF-4EFE-AE81-3FEE1DE34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517" y="8525247"/>
              <a:ext cx="263151" cy="250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908"/>
                  </a:moveTo>
                  <a:cubicBezTo>
                    <a:pt x="21600" y="10041"/>
                    <a:pt x="20981" y="9173"/>
                    <a:pt x="19950" y="9173"/>
                  </a:cubicBezTo>
                  <a:lnTo>
                    <a:pt x="14115" y="9173"/>
                  </a:lnTo>
                  <a:lnTo>
                    <a:pt x="8516" y="0"/>
                  </a:lnTo>
                  <a:lnTo>
                    <a:pt x="6453" y="0"/>
                  </a:lnTo>
                  <a:lnTo>
                    <a:pt x="9135" y="9173"/>
                  </a:lnTo>
                  <a:lnTo>
                    <a:pt x="3124" y="9173"/>
                  </a:lnTo>
                  <a:lnTo>
                    <a:pt x="1473" y="6756"/>
                  </a:lnTo>
                  <a:lnTo>
                    <a:pt x="0" y="6756"/>
                  </a:lnTo>
                  <a:lnTo>
                    <a:pt x="1031" y="10908"/>
                  </a:lnTo>
                  <a:lnTo>
                    <a:pt x="0" y="14844"/>
                  </a:lnTo>
                  <a:lnTo>
                    <a:pt x="1473" y="14844"/>
                  </a:lnTo>
                  <a:lnTo>
                    <a:pt x="3124" y="12644"/>
                  </a:lnTo>
                  <a:lnTo>
                    <a:pt x="9135" y="12644"/>
                  </a:lnTo>
                  <a:lnTo>
                    <a:pt x="6453" y="21600"/>
                  </a:lnTo>
                  <a:lnTo>
                    <a:pt x="8516" y="21600"/>
                  </a:lnTo>
                  <a:lnTo>
                    <a:pt x="14115" y="12644"/>
                  </a:lnTo>
                  <a:lnTo>
                    <a:pt x="19950" y="12644"/>
                  </a:lnTo>
                  <a:cubicBezTo>
                    <a:pt x="20981" y="12644"/>
                    <a:pt x="21600" y="11776"/>
                    <a:pt x="21600" y="109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AutoShape 25">
              <a:extLst>
                <a:ext uri="{FF2B5EF4-FFF2-40B4-BE49-F238E27FC236}">
                  <a16:creationId xmlns:a16="http://schemas.microsoft.com/office/drawing/2014/main" xmlns="" id="{9EF2BBA7-8A7E-41CB-9277-BE84BD31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6" y="5071083"/>
              <a:ext cx="237752" cy="2377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AutoShape 26">
              <a:extLst>
                <a:ext uri="{FF2B5EF4-FFF2-40B4-BE49-F238E27FC236}">
                  <a16:creationId xmlns:a16="http://schemas.microsoft.com/office/drawing/2014/main" xmlns="" id="{DBF6ABC0-2101-42A7-BC33-E028F71C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47" y="9133124"/>
              <a:ext cx="145590" cy="2444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38" y="10687"/>
                  </a:moveTo>
                  <a:lnTo>
                    <a:pt x="18138" y="2255"/>
                  </a:lnTo>
                  <a:lnTo>
                    <a:pt x="19869" y="2255"/>
                  </a:lnTo>
                  <a:lnTo>
                    <a:pt x="19869" y="0"/>
                  </a:lnTo>
                  <a:lnTo>
                    <a:pt x="2032" y="0"/>
                  </a:lnTo>
                  <a:lnTo>
                    <a:pt x="2032" y="2255"/>
                  </a:lnTo>
                  <a:lnTo>
                    <a:pt x="3763" y="2255"/>
                  </a:lnTo>
                  <a:lnTo>
                    <a:pt x="3763" y="10687"/>
                  </a:lnTo>
                  <a:lnTo>
                    <a:pt x="0" y="12942"/>
                  </a:lnTo>
                  <a:lnTo>
                    <a:pt x="0" y="15016"/>
                  </a:lnTo>
                  <a:lnTo>
                    <a:pt x="9558" y="15016"/>
                  </a:lnTo>
                  <a:lnTo>
                    <a:pt x="9558" y="21600"/>
                  </a:lnTo>
                  <a:lnTo>
                    <a:pt x="12343" y="21600"/>
                  </a:lnTo>
                  <a:lnTo>
                    <a:pt x="12343" y="15016"/>
                  </a:lnTo>
                  <a:lnTo>
                    <a:pt x="21600" y="15016"/>
                  </a:lnTo>
                  <a:lnTo>
                    <a:pt x="21600" y="12942"/>
                  </a:lnTo>
                  <a:lnTo>
                    <a:pt x="18138" y="106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xmlns="" id="{8B1B39CB-9308-451D-8FF9-20C705AB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014" y="8554417"/>
              <a:ext cx="219756" cy="2175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42" y="15140"/>
                  </a:moveTo>
                  <a:cubicBezTo>
                    <a:pt x="18831" y="15140"/>
                    <a:pt x="17421" y="14938"/>
                    <a:pt x="16062" y="14232"/>
                  </a:cubicBezTo>
                  <a:cubicBezTo>
                    <a:pt x="15608" y="14232"/>
                    <a:pt x="15155" y="14232"/>
                    <a:pt x="14903" y="14686"/>
                  </a:cubicBezTo>
                  <a:lnTo>
                    <a:pt x="12185" y="17209"/>
                  </a:lnTo>
                  <a:cubicBezTo>
                    <a:pt x="8710" y="15645"/>
                    <a:pt x="5992" y="12617"/>
                    <a:pt x="4380" y="9437"/>
                  </a:cubicBezTo>
                  <a:lnTo>
                    <a:pt x="6898" y="6662"/>
                  </a:lnTo>
                  <a:cubicBezTo>
                    <a:pt x="7351" y="6207"/>
                    <a:pt x="7351" y="5753"/>
                    <a:pt x="7099" y="5501"/>
                  </a:cubicBezTo>
                  <a:cubicBezTo>
                    <a:pt x="6898" y="4138"/>
                    <a:pt x="6445" y="2725"/>
                    <a:pt x="6445" y="1161"/>
                  </a:cubicBezTo>
                  <a:cubicBezTo>
                    <a:pt x="6445" y="454"/>
                    <a:pt x="5992" y="0"/>
                    <a:pt x="5287" y="0"/>
                  </a:cubicBezTo>
                  <a:lnTo>
                    <a:pt x="1158" y="0"/>
                  </a:lnTo>
                  <a:cubicBezTo>
                    <a:pt x="453" y="0"/>
                    <a:pt x="0" y="454"/>
                    <a:pt x="0" y="1161"/>
                  </a:cubicBezTo>
                  <a:cubicBezTo>
                    <a:pt x="0" y="12617"/>
                    <a:pt x="8962" y="21600"/>
                    <a:pt x="20442" y="21600"/>
                  </a:cubicBezTo>
                  <a:cubicBezTo>
                    <a:pt x="21097" y="21600"/>
                    <a:pt x="21600" y="21146"/>
                    <a:pt x="21600" y="20439"/>
                  </a:cubicBezTo>
                  <a:lnTo>
                    <a:pt x="21600" y="16301"/>
                  </a:lnTo>
                  <a:cubicBezTo>
                    <a:pt x="21600" y="15645"/>
                    <a:pt x="21097" y="15140"/>
                    <a:pt x="20442" y="15140"/>
                  </a:cubicBezTo>
                  <a:close/>
                  <a:moveTo>
                    <a:pt x="19032" y="10800"/>
                  </a:moveTo>
                  <a:lnTo>
                    <a:pt x="21600" y="10800"/>
                  </a:lnTo>
                  <a:cubicBezTo>
                    <a:pt x="21600" y="4794"/>
                    <a:pt x="16766" y="0"/>
                    <a:pt x="10775" y="0"/>
                  </a:cubicBezTo>
                  <a:lnTo>
                    <a:pt x="10775" y="2523"/>
                  </a:lnTo>
                  <a:cubicBezTo>
                    <a:pt x="15357" y="2523"/>
                    <a:pt x="19032" y="6207"/>
                    <a:pt x="19032" y="10800"/>
                  </a:cubicBezTo>
                  <a:close/>
                  <a:moveTo>
                    <a:pt x="14249" y="10800"/>
                  </a:moveTo>
                  <a:lnTo>
                    <a:pt x="16766" y="10800"/>
                  </a:lnTo>
                  <a:cubicBezTo>
                    <a:pt x="16766" y="7570"/>
                    <a:pt x="13997" y="4794"/>
                    <a:pt x="10775" y="4794"/>
                  </a:cubicBezTo>
                  <a:lnTo>
                    <a:pt x="10775" y="7368"/>
                  </a:lnTo>
                  <a:cubicBezTo>
                    <a:pt x="12839" y="7368"/>
                    <a:pt x="14249" y="8731"/>
                    <a:pt x="14249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AutoShape 28">
              <a:extLst>
                <a:ext uri="{FF2B5EF4-FFF2-40B4-BE49-F238E27FC236}">
                  <a16:creationId xmlns:a16="http://schemas.microsoft.com/office/drawing/2014/main" xmlns="" id="{8D42083A-E40A-4278-86EB-4C2C6141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554" y="5659853"/>
              <a:ext cx="310675" cy="2358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4450"/>
                  </a:moveTo>
                  <a:lnTo>
                    <a:pt x="1708" y="14450"/>
                  </a:lnTo>
                  <a:lnTo>
                    <a:pt x="1708" y="7351"/>
                  </a:lnTo>
                  <a:lnTo>
                    <a:pt x="0" y="7351"/>
                  </a:lnTo>
                  <a:lnTo>
                    <a:pt x="0" y="14450"/>
                  </a:lnTo>
                  <a:close/>
                  <a:moveTo>
                    <a:pt x="2581" y="16968"/>
                  </a:moveTo>
                  <a:lnTo>
                    <a:pt x="4479" y="16968"/>
                  </a:lnTo>
                  <a:lnTo>
                    <a:pt x="4479" y="4834"/>
                  </a:lnTo>
                  <a:lnTo>
                    <a:pt x="2581" y="4834"/>
                  </a:lnTo>
                  <a:lnTo>
                    <a:pt x="2581" y="16968"/>
                  </a:lnTo>
                  <a:close/>
                  <a:moveTo>
                    <a:pt x="19892" y="7351"/>
                  </a:moveTo>
                  <a:lnTo>
                    <a:pt x="19892" y="14450"/>
                  </a:lnTo>
                  <a:lnTo>
                    <a:pt x="21600" y="14450"/>
                  </a:lnTo>
                  <a:lnTo>
                    <a:pt x="21600" y="7351"/>
                  </a:lnTo>
                  <a:lnTo>
                    <a:pt x="19892" y="7351"/>
                  </a:lnTo>
                  <a:close/>
                  <a:moveTo>
                    <a:pt x="17121" y="16968"/>
                  </a:moveTo>
                  <a:lnTo>
                    <a:pt x="18829" y="16968"/>
                  </a:lnTo>
                  <a:lnTo>
                    <a:pt x="18829" y="4834"/>
                  </a:lnTo>
                  <a:lnTo>
                    <a:pt x="17121" y="4834"/>
                  </a:lnTo>
                  <a:lnTo>
                    <a:pt x="17121" y="16968"/>
                  </a:lnTo>
                  <a:close/>
                  <a:moveTo>
                    <a:pt x="14881" y="0"/>
                  </a:moveTo>
                  <a:lnTo>
                    <a:pt x="6757" y="0"/>
                  </a:lnTo>
                  <a:cubicBezTo>
                    <a:pt x="6036" y="0"/>
                    <a:pt x="5353" y="957"/>
                    <a:pt x="5353" y="1863"/>
                  </a:cubicBezTo>
                  <a:lnTo>
                    <a:pt x="5353" y="19989"/>
                  </a:lnTo>
                  <a:cubicBezTo>
                    <a:pt x="5353" y="20895"/>
                    <a:pt x="6036" y="21600"/>
                    <a:pt x="6757" y="21600"/>
                  </a:cubicBezTo>
                  <a:lnTo>
                    <a:pt x="14881" y="21600"/>
                  </a:lnTo>
                  <a:cubicBezTo>
                    <a:pt x="15564" y="21600"/>
                    <a:pt x="16247" y="20895"/>
                    <a:pt x="16247" y="19989"/>
                  </a:cubicBezTo>
                  <a:lnTo>
                    <a:pt x="16247" y="1863"/>
                  </a:lnTo>
                  <a:cubicBezTo>
                    <a:pt x="16247" y="957"/>
                    <a:pt x="15564" y="0"/>
                    <a:pt x="14881" y="0"/>
                  </a:cubicBezTo>
                  <a:close/>
                  <a:moveTo>
                    <a:pt x="14349" y="19284"/>
                  </a:moveTo>
                  <a:lnTo>
                    <a:pt x="7099" y="19284"/>
                  </a:lnTo>
                  <a:lnTo>
                    <a:pt x="7099" y="2517"/>
                  </a:lnTo>
                  <a:lnTo>
                    <a:pt x="14349" y="2517"/>
                  </a:lnTo>
                  <a:lnTo>
                    <a:pt x="14349" y="19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AutoShape 29">
              <a:extLst>
                <a:ext uri="{FF2B5EF4-FFF2-40B4-BE49-F238E27FC236}">
                  <a16:creationId xmlns:a16="http://schemas.microsoft.com/office/drawing/2014/main" xmlns="" id="{04FBFE1F-BEA4-4850-97E3-BD3354252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15" y="5655934"/>
              <a:ext cx="219755" cy="2599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659" y="21600"/>
                  </a:moveTo>
                  <a:cubicBezTo>
                    <a:pt x="12121" y="21600"/>
                    <a:pt x="13347" y="20560"/>
                    <a:pt x="13347" y="19520"/>
                  </a:cubicBezTo>
                  <a:lnTo>
                    <a:pt x="8253" y="19520"/>
                  </a:lnTo>
                  <a:cubicBezTo>
                    <a:pt x="8253" y="20560"/>
                    <a:pt x="9479" y="21600"/>
                    <a:pt x="10659" y="21600"/>
                  </a:cubicBezTo>
                  <a:close/>
                  <a:moveTo>
                    <a:pt x="18912" y="15200"/>
                  </a:moveTo>
                  <a:lnTo>
                    <a:pt x="18912" y="9240"/>
                  </a:lnTo>
                  <a:cubicBezTo>
                    <a:pt x="18912" y="5960"/>
                    <a:pt x="16271" y="3280"/>
                    <a:pt x="12639" y="2480"/>
                  </a:cubicBezTo>
                  <a:lnTo>
                    <a:pt x="12639" y="1640"/>
                  </a:lnTo>
                  <a:cubicBezTo>
                    <a:pt x="12639" y="840"/>
                    <a:pt x="11790" y="0"/>
                    <a:pt x="10659" y="0"/>
                  </a:cubicBezTo>
                  <a:cubicBezTo>
                    <a:pt x="9574" y="0"/>
                    <a:pt x="9008" y="840"/>
                    <a:pt x="9008" y="1640"/>
                  </a:cubicBezTo>
                  <a:lnTo>
                    <a:pt x="9008" y="2480"/>
                  </a:lnTo>
                  <a:cubicBezTo>
                    <a:pt x="5093" y="3280"/>
                    <a:pt x="2452" y="5960"/>
                    <a:pt x="2452" y="9240"/>
                  </a:cubicBezTo>
                  <a:lnTo>
                    <a:pt x="2452" y="15200"/>
                  </a:lnTo>
                  <a:lnTo>
                    <a:pt x="0" y="17280"/>
                  </a:lnTo>
                  <a:lnTo>
                    <a:pt x="0" y="18280"/>
                  </a:lnTo>
                  <a:lnTo>
                    <a:pt x="21600" y="18280"/>
                  </a:lnTo>
                  <a:lnTo>
                    <a:pt x="21600" y="17280"/>
                  </a:lnTo>
                  <a:lnTo>
                    <a:pt x="18912" y="15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656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예상 수익 방법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>
            <a:off x="8868807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297" name="Rectangle 9"/>
          <p:cNvSpPr>
            <a:spLocks/>
          </p:cNvSpPr>
          <p:nvPr/>
        </p:nvSpPr>
        <p:spPr bwMode="auto">
          <a:xfrm>
            <a:off x="9166696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어플 내 광고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및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대기번호판 </a:t>
            </a:r>
            <a:r>
              <a:rPr lang="en-US" altLang="ko-KR" sz="2000" dirty="0">
                <a:solidFill>
                  <a:srgbClr val="FFFFFF"/>
                </a:solidFill>
              </a:rPr>
              <a:t>LCD</a:t>
            </a: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등을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통한 광고</a:t>
            </a:r>
            <a:endParaRPr lang="en-US" altLang="en-US" sz="2000" dirty="0">
              <a:solidFill>
                <a:srgbClr val="FFFFFF"/>
              </a:solidFill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>
            <a:off x="971022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1417915" y="4875509"/>
            <a:ext cx="2440470" cy="79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기기 대여료 </a:t>
            </a:r>
            <a:endParaRPr lang="en-US" altLang="ko-KR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설치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2" name="Rectangle 14"/>
          <p:cNvSpPr>
            <a:spLocks/>
          </p:cNvSpPr>
          <p:nvPr/>
        </p:nvSpPr>
        <p:spPr bwMode="auto">
          <a:xfrm>
            <a:off x="1257662" y="5668888"/>
            <a:ext cx="284198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순번대기표 기기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대여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또는 설치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4919914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6" name="Rectangle 18"/>
          <p:cNvSpPr>
            <a:spLocks/>
          </p:cNvSpPr>
          <p:nvPr/>
        </p:nvSpPr>
        <p:spPr bwMode="auto">
          <a:xfrm>
            <a:off x="5417668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컨설팅 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7" name="Rectangle 19"/>
          <p:cNvSpPr>
            <a:spLocks/>
          </p:cNvSpPr>
          <p:nvPr/>
        </p:nvSpPr>
        <p:spPr bwMode="auto">
          <a:xfrm>
            <a:off x="5206554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축적된 데이터 비교 분석 해당 장소의 컨설팅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03B7046-A2C0-4B97-B6C2-9B9FC0B2CD03}"/>
              </a:ext>
            </a:extLst>
          </p:cNvPr>
          <p:cNvSpPr/>
          <p:nvPr/>
        </p:nvSpPr>
        <p:spPr bwMode="auto">
          <a:xfrm>
            <a:off x="5271649" y="2997391"/>
            <a:ext cx="2732507" cy="1663385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07EF7A44-4983-444C-8953-DBA6A4C6C7D9}"/>
              </a:ext>
            </a:extLst>
          </p:cNvPr>
          <p:cNvSpPr/>
          <p:nvPr/>
        </p:nvSpPr>
        <p:spPr bwMode="auto">
          <a:xfrm>
            <a:off x="9207761" y="2997391"/>
            <a:ext cx="2732507" cy="166338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1C60667D-8349-4377-814C-7CB5385F78BF}"/>
              </a:ext>
            </a:extLst>
          </p:cNvPr>
          <p:cNvSpPr/>
          <p:nvPr/>
        </p:nvSpPr>
        <p:spPr bwMode="auto">
          <a:xfrm>
            <a:off x="1326637" y="2997391"/>
            <a:ext cx="2732507" cy="1663385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xmlns="" id="{E18FFE70-43BD-4C7A-A0DD-7A376CD8B4FC}"/>
              </a:ext>
            </a:extLst>
          </p:cNvPr>
          <p:cNvSpPr>
            <a:spLocks/>
          </p:cNvSpPr>
          <p:nvPr/>
        </p:nvSpPr>
        <p:spPr bwMode="auto">
          <a:xfrm>
            <a:off x="9356205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광고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CD607CD-987B-4412-B9DB-F42F3DF0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E83143-9053-4BE2-A69E-E8181125FE2F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104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65A5D8-EB9A-4A9E-BEAA-AB80C72D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0" y="2212504"/>
            <a:ext cx="9851945" cy="64904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5C1D95E-8542-428F-B5D7-6472CA79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5" y="3298532"/>
            <a:ext cx="8246020" cy="616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481F23-7E6D-467B-9AA9-388F1F54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08" y="2123662"/>
            <a:ext cx="7920880" cy="63535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6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xmlns="" id="{D924E85D-58DB-45DC-B769-4EC460F88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126636"/>
              </p:ext>
            </p:extLst>
          </p:nvPr>
        </p:nvGraphicFramePr>
        <p:xfrm>
          <a:off x="813768" y="2932584"/>
          <a:ext cx="4355393" cy="438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9D0FC72-388F-49C3-9330-754A176AD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86" y="3258491"/>
            <a:ext cx="6979920" cy="38906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3308253" y="7478466"/>
            <a:ext cx="317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Helvetica Neue Medium"/>
                <a:ea typeface="굴림" panose="020B0600000101010101" pitchFamily="50" charset="-127"/>
              </a:rPr>
              <a:t>은행 평균 </a:t>
            </a:r>
            <a:r>
              <a:rPr lang="en-US" altLang="ko-KR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30</a:t>
            </a:r>
            <a:r>
              <a:rPr lang="ko-KR" altLang="en-US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  <a:endParaRPr lang="en-US" altLang="ko-KR" sz="3200" b="1" dirty="0">
              <a:solidFill>
                <a:srgbClr val="FF0000"/>
              </a:solidFill>
              <a:latin typeface="Helvetica Neue Medium"/>
              <a:ea typeface="굴림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Helvetica Neue Medium"/>
                <a:ea typeface="굴림" panose="020B0600000101010101" pitchFamily="50" charset="-127"/>
              </a:rPr>
              <a:t>병원 평균 </a:t>
            </a:r>
            <a:r>
              <a:rPr lang="en-US" altLang="ko-KR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21</a:t>
            </a:r>
            <a:r>
              <a:rPr lang="ko-KR" altLang="en-US" sz="32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xmlns="" id="{DCE02DB0-C6A3-4A27-BF20-BB676D3B1A51}"/>
              </a:ext>
            </a:extLst>
          </p:cNvPr>
          <p:cNvGrpSpPr>
            <a:grpSpLocks/>
          </p:cNvGrpSpPr>
          <p:nvPr/>
        </p:nvGrpSpPr>
        <p:grpSpPr bwMode="auto">
          <a:xfrm>
            <a:off x="10463699" y="772339"/>
            <a:ext cx="1752287" cy="2213373"/>
            <a:chOff x="0" y="0"/>
            <a:chExt cx="3415543" cy="4312755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xmlns="" id="{99A653BD-73D5-4073-83D5-B3C3D59D2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41" name="Group 7">
                <a:extLst>
                  <a:ext uri="{FF2B5EF4-FFF2-40B4-BE49-F238E27FC236}">
                    <a16:creationId xmlns:a16="http://schemas.microsoft.com/office/drawing/2014/main" xmlns="" id="{5B24277F-A41B-4685-98FF-1F0B87229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43" name="Rectangle 9">
                  <a:extLst>
                    <a:ext uri="{FF2B5EF4-FFF2-40B4-BE49-F238E27FC236}">
                      <a16:creationId xmlns:a16="http://schemas.microsoft.com/office/drawing/2014/main" xmlns="" id="{ACB229B3-D2B0-4F4A-9CFA-B4F824687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AutoShape 8">
                  <a:extLst>
                    <a:ext uri="{FF2B5EF4-FFF2-40B4-BE49-F238E27FC236}">
                      <a16:creationId xmlns:a16="http://schemas.microsoft.com/office/drawing/2014/main" xmlns="" id="{ECEE80B1-B94D-4CD2-B5EA-BC8DA22EA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xmlns="" id="{AE4CB507-09A9-46E0-AE11-A5C89FBC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864" y="251797"/>
                <a:ext cx="1042418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시간 낭비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xmlns="" id="{DF5CCFE7-9DA2-4735-B9EE-35EB8F115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EE6FB75-1F71-4402-9266-4DE53D9F86C5}"/>
              </a:ext>
            </a:extLst>
          </p:cNvPr>
          <p:cNvSpPr/>
          <p:nvPr/>
        </p:nvSpPr>
        <p:spPr bwMode="auto">
          <a:xfrm>
            <a:off x="10462840" y="1298073"/>
            <a:ext cx="1742410" cy="1706519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통계자료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6480252" y="7601577"/>
            <a:ext cx="304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Helvetica Neue Medium"/>
                <a:ea typeface="굴림" panose="020B0600000101010101" pitchFamily="50" charset="-127"/>
              </a:rPr>
              <a:t>의 기다림</a:t>
            </a:r>
            <a:endParaRPr lang="en-US" altLang="ko-KR" sz="4800" dirty="0">
              <a:latin typeface="Helvetica Neue Medium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86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AF5619E-08BA-4989-A769-7B3F8084934E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AF62C6E2-0430-4733-982B-3B7B5A6D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56430"/>
              </p:ext>
            </p:extLst>
          </p:nvPr>
        </p:nvGraphicFramePr>
        <p:xfrm>
          <a:off x="1029792" y="3560811"/>
          <a:ext cx="11280221" cy="398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945">
                  <a:extLst>
                    <a:ext uri="{9D8B030D-6E8A-4147-A177-3AD203B41FA5}">
                      <a16:colId xmlns:a16="http://schemas.microsoft.com/office/drawing/2014/main" xmlns="" val="353726596"/>
                    </a:ext>
                  </a:extLst>
                </a:gridCol>
                <a:gridCol w="3997712">
                  <a:extLst>
                    <a:ext uri="{9D8B030D-6E8A-4147-A177-3AD203B41FA5}">
                      <a16:colId xmlns:a16="http://schemas.microsoft.com/office/drawing/2014/main" xmlns="" val="1893171813"/>
                    </a:ext>
                  </a:extLst>
                </a:gridCol>
                <a:gridCol w="5040564">
                  <a:extLst>
                    <a:ext uri="{9D8B030D-6E8A-4147-A177-3AD203B41FA5}">
                      <a16:colId xmlns:a16="http://schemas.microsoft.com/office/drawing/2014/main" xmlns="" val="202697942"/>
                    </a:ext>
                  </a:extLst>
                </a:gridCol>
              </a:tblGrid>
              <a:tr h="95502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신도 테크노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순번이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4834305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기본적인 순번대기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시스템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한정된 맛집에서만 사용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근처에서 대기표를 받음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2034032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단점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순번대기표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150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만원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대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번호표시판과 호출기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수십만원 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GPS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불안정함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일부 등록된 맛집에서만 사용할 수 있어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모든 장소에서 이용이 불가능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스마트폰이 반드시 있어야함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91428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7C8F18E-2DA4-4961-AABA-26216960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405B74C-E30F-439B-950E-B37FBEB6BBCB}"/>
              </a:ext>
            </a:extLst>
          </p:cNvPr>
          <p:cNvGrpSpPr/>
          <p:nvPr/>
        </p:nvGrpSpPr>
        <p:grpSpPr>
          <a:xfrm>
            <a:off x="10462840" y="779616"/>
            <a:ext cx="1753059" cy="2224976"/>
            <a:chOff x="7262649" y="3435351"/>
            <a:chExt cx="3416215" cy="4335847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xmlns="" id="{57CC508E-F7AE-43E5-A910-4F8439DF0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2649" y="3435351"/>
              <a:ext cx="3416215" cy="987780"/>
              <a:chOff x="0" y="0"/>
              <a:chExt cx="3415457" cy="987670"/>
            </a:xfrm>
          </p:grpSpPr>
          <p:grpSp>
            <p:nvGrpSpPr>
              <p:cNvPr id="17" name="Group 14">
                <a:extLst>
                  <a:ext uri="{FF2B5EF4-FFF2-40B4-BE49-F238E27FC236}">
                    <a16:creationId xmlns:a16="http://schemas.microsoft.com/office/drawing/2014/main" xmlns="" id="{DE116F69-0BED-4EB7-8120-8CA6F918B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19" name="AutoShape 15">
                  <a:extLst>
                    <a:ext uri="{FF2B5EF4-FFF2-40B4-BE49-F238E27FC236}">
                      <a16:creationId xmlns:a16="http://schemas.microsoft.com/office/drawing/2014/main" xmlns="" id="{DF13FCD6-78B7-4B95-B364-198A70646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20" name="Rectangle 16">
                  <a:extLst>
                    <a:ext uri="{FF2B5EF4-FFF2-40B4-BE49-F238E27FC236}">
                      <a16:creationId xmlns:a16="http://schemas.microsoft.com/office/drawing/2014/main" xmlns="" id="{A1A021CF-C31D-46CE-827D-A50EC72B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7C66BA3F-F01A-412C-A01B-C63C994E7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5105" y="251797"/>
                <a:ext cx="1041935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개별 사용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EE629B68-35C7-4157-8897-C663A1CCE08A}"/>
                </a:ext>
              </a:extLst>
            </p:cNvPr>
            <p:cNvSpPr/>
            <p:nvPr/>
          </p:nvSpPr>
          <p:spPr bwMode="auto">
            <a:xfrm>
              <a:off x="7262649" y="4445675"/>
              <a:ext cx="3395465" cy="3325523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경쟁사 분석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516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xmlns="" id="{2B1B5D50-E9DC-4941-819A-7481D4BCFE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8" r="248"/>
          <a:stretch>
            <a:fillRect/>
          </a:stretch>
        </p:blipFill>
        <p:spPr>
          <a:xfrm>
            <a:off x="1245816" y="3364632"/>
            <a:ext cx="3024336" cy="3026559"/>
          </a:xfrm>
          <a:ln w="38100">
            <a:solidFill>
              <a:schemeClr val="accent3"/>
            </a:solidFill>
          </a:ln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xmlns="" id="{79F34457-85F6-4253-8E61-65896FDBFE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174" r="4174"/>
          <a:stretch>
            <a:fillRect/>
          </a:stretch>
        </p:blipFill>
        <p:spPr>
          <a:xfrm>
            <a:off x="5062240" y="3427413"/>
            <a:ext cx="3024188" cy="3025775"/>
          </a:xfrm>
          <a:ln w="38100">
            <a:solidFill>
              <a:schemeClr val="accent3"/>
            </a:solidFill>
          </a:ln>
        </p:spPr>
      </p:pic>
      <p:pic>
        <p:nvPicPr>
          <p:cNvPr id="6" name="그림 개체 틀 5" descr="항공기, 풍선이(가) 표시된 사진&#10;&#10;높은 신뢰도로 생성된 설명">
            <a:extLst>
              <a:ext uri="{FF2B5EF4-FFF2-40B4-BE49-F238E27FC236}">
                <a16:creationId xmlns:a16="http://schemas.microsoft.com/office/drawing/2014/main" xmlns="" id="{38BA0567-FA1E-45D9-A165-692F4A6954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97" r="1997"/>
          <a:stretch>
            <a:fillRect/>
          </a:stretch>
        </p:blipFill>
        <p:spPr>
          <a:xfrm>
            <a:off x="8904288" y="3433614"/>
            <a:ext cx="3024187" cy="3027362"/>
          </a:xfrm>
          <a:ln w="38100">
            <a:solidFill>
              <a:schemeClr val="accent3"/>
            </a:solidFill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5062240" y="72530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태그를 하지 않아도</a:t>
            </a:r>
            <a:endParaRPr lang="en-US" altLang="ko-KR" dirty="0"/>
          </a:p>
          <a:p>
            <a:pPr algn="ctr"/>
            <a:r>
              <a:rPr lang="ko-KR" altLang="en-US" dirty="0"/>
              <a:t>최근 방문했던 장소의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 </a:t>
            </a:r>
            <a:endParaRPr lang="en-US" altLang="en-US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5081187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시간 절약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260811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대기인원 대기시간 등</a:t>
            </a:r>
            <a:endParaRPr lang="en-US" altLang="ko-KR" dirty="0"/>
          </a:p>
          <a:p>
            <a:pPr algn="ctr"/>
            <a:r>
              <a:rPr lang="ko-KR" altLang="en-US" dirty="0"/>
              <a:t>데이터 수집을 통해</a:t>
            </a:r>
            <a:endParaRPr lang="en-US" altLang="ko-KR" dirty="0"/>
          </a:p>
          <a:p>
            <a:pPr algn="ctr"/>
            <a:r>
              <a:rPr lang="ko-KR" altLang="en-US" dirty="0"/>
              <a:t>관리자가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관리자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6320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주요 기능 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Oval 14"/>
          <p:cNvSpPr>
            <a:spLocks/>
          </p:cNvSpPr>
          <p:nvPr/>
        </p:nvSpPr>
        <p:spPr bwMode="auto">
          <a:xfrm>
            <a:off x="3371850" y="3427413"/>
            <a:ext cx="855663" cy="85566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 bwMode="auto">
          <a:xfrm>
            <a:off x="7150472" y="3368675"/>
            <a:ext cx="855663" cy="914400"/>
          </a:xfrm>
          <a:prstGeom prst="ellipse">
            <a:avLst/>
          </a:prstGeom>
          <a:blipFill>
            <a:blip r:embed="rId6"/>
            <a:stretch>
              <a:fillRect l="-15028"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 bwMode="auto">
          <a:xfrm>
            <a:off x="11091863" y="3427413"/>
            <a:ext cx="855662" cy="85566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1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999555" y="7253064"/>
            <a:ext cx="3558629" cy="11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 후 대기장소 밖에서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동시에 여러 방문 장소의</a:t>
            </a:r>
            <a:endParaRPr lang="en-US" altLang="ko-KR" dirty="0"/>
          </a:p>
          <a:p>
            <a:pPr algn="ctr"/>
            <a:r>
              <a:rPr lang="ko-KR" altLang="en-US" dirty="0"/>
              <a:t>대기표 수령 가능</a:t>
            </a:r>
            <a:endParaRPr lang="en-US" alt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1206979" y="6677000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사용자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7127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</TotalTime>
  <Words>364</Words>
  <Application>Microsoft Office PowerPoint</Application>
  <PresentationFormat>Custom</PresentationFormat>
  <Paragraphs>141</Paragraphs>
  <Slides>20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White - Title &amp; Subtitle</vt:lpstr>
      <vt:lpstr>Worksheet</vt:lpstr>
      <vt:lpstr>종합설계 프로젝트                                 자유시간</vt:lpstr>
      <vt:lpstr>목 차</vt:lpstr>
      <vt:lpstr>팀 소개</vt:lpstr>
      <vt:lpstr>개 요</vt:lpstr>
      <vt:lpstr>예상 수익 방법</vt:lpstr>
      <vt:lpstr>제안 배경</vt:lpstr>
      <vt:lpstr>제안 배경</vt:lpstr>
      <vt:lpstr>제안 배경</vt:lpstr>
      <vt:lpstr>주요 기능 </vt:lpstr>
      <vt:lpstr>부가 기능</vt:lpstr>
      <vt:lpstr>시스템 예상 화면</vt:lpstr>
      <vt:lpstr>시스템 예상 화면</vt:lpstr>
      <vt:lpstr>구상도</vt:lpstr>
      <vt:lpstr>사용자 시나리오</vt:lpstr>
      <vt:lpstr>관리자 시나리오</vt:lpstr>
      <vt:lpstr>적용 기술</vt:lpstr>
      <vt:lpstr>사업 계획 비용</vt:lpstr>
      <vt:lpstr>계발 계획</vt:lpstr>
      <vt:lpstr>PowerPoint Presentation</vt:lpstr>
      <vt:lpstr>E N D 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김우재</dc:creator>
  <cp:lastModifiedBy>Junbeom Lee</cp:lastModifiedBy>
  <cp:revision>207</cp:revision>
  <dcterms:modified xsi:type="dcterms:W3CDTF">2018-03-19T04:34:44Z</dcterms:modified>
</cp:coreProperties>
</file>